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 id="2147483682" r:id="rId6"/>
    <p:sldMasterId id="2147483672" r:id="rId7"/>
  </p:sldMasterIdLst>
  <p:notesMasterIdLst>
    <p:notesMasterId r:id="rId36"/>
  </p:notesMasterIdLst>
  <p:sldIdLst>
    <p:sldId id="258" r:id="rId8"/>
    <p:sldId id="290" r:id="rId9"/>
    <p:sldId id="291" r:id="rId10"/>
    <p:sldId id="271" r:id="rId11"/>
    <p:sldId id="272" r:id="rId12"/>
    <p:sldId id="275" r:id="rId13"/>
    <p:sldId id="276" r:id="rId14"/>
    <p:sldId id="274" r:id="rId15"/>
    <p:sldId id="287" r:id="rId16"/>
    <p:sldId id="257" r:id="rId17"/>
    <p:sldId id="288" r:id="rId18"/>
    <p:sldId id="259" r:id="rId19"/>
    <p:sldId id="260" r:id="rId20"/>
    <p:sldId id="261" r:id="rId21"/>
    <p:sldId id="289" r:id="rId22"/>
    <p:sldId id="284" r:id="rId23"/>
    <p:sldId id="285" r:id="rId24"/>
    <p:sldId id="286" r:id="rId25"/>
    <p:sldId id="256" r:id="rId26"/>
    <p:sldId id="277" r:id="rId27"/>
    <p:sldId id="279" r:id="rId28"/>
    <p:sldId id="264" r:id="rId29"/>
    <p:sldId id="280" r:id="rId30"/>
    <p:sldId id="268" r:id="rId31"/>
    <p:sldId id="281" r:id="rId32"/>
    <p:sldId id="282" r:id="rId33"/>
    <p:sldId id="283" r:id="rId34"/>
    <p:sldId id="270"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P22 Mackinac Pro Book" panose="02000000000000000000" charset="0"/>
      <p:regular r:id="rId41"/>
      <p:bold r:id="rId42"/>
      <p:italic r:id="rId43"/>
    </p:embeddedFont>
    <p:embeddedFont>
      <p:font typeface="P22 Mackinac Pro Medium" panose="02000000000000000000" charset="0"/>
      <p:regular r:id="rId44"/>
      <p:bold r:id="rId45"/>
      <p:italic r:id="rId46"/>
    </p:embeddedFont>
    <p:embeddedFont>
      <p:font typeface="Proxima Nova" panose="020B060402020202020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7EE"/>
    <a:srgbClr val="006649"/>
    <a:srgbClr val="1247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7"/>
  </p:normalViewPr>
  <p:slideViewPr>
    <p:cSldViewPr snapToGrid="0">
      <p:cViewPr varScale="1">
        <p:scale>
          <a:sx n="108" d="100"/>
          <a:sy n="108" d="100"/>
        </p:scale>
        <p:origin x="7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3.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3.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BE1DA-B2B2-C645-9207-9EF8F2C30574}"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D4823-81A0-CC40-87FD-FD596FB5906D}" type="slidenum">
              <a:rPr lang="en-US" smtClean="0"/>
              <a:t>‹#›</a:t>
            </a:fld>
            <a:endParaRPr lang="en-US"/>
          </a:p>
        </p:txBody>
      </p:sp>
    </p:spTree>
    <p:extLst>
      <p:ext uri="{BB962C8B-B14F-4D97-AF65-F5344CB8AC3E}">
        <p14:creationId xmlns:p14="http://schemas.microsoft.com/office/powerpoint/2010/main" val="137556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atin typeface="+mj-lt"/>
              </a:defRPr>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88666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343BBF-5896-492F-B293-DE44DE83197D}"/>
              </a:ext>
              <a:ext uri="{C183D7F6-B498-43B3-948B-1728B52AA6E4}">
                <adec:decorative xmlns:adec="http://schemas.microsoft.com/office/drawing/2017/decorative" val="1"/>
              </a:ext>
            </a:extLst>
          </p:cNvPr>
          <p:cNvSpPr/>
          <p:nvPr userDrawn="1"/>
        </p:nvSpPr>
        <p:spPr>
          <a:xfrm>
            <a:off x="3600127" y="5095875"/>
            <a:ext cx="4991747" cy="17621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Picture Placeholder 5">
            <a:extLst>
              <a:ext uri="{FF2B5EF4-FFF2-40B4-BE49-F238E27FC236}">
                <a16:creationId xmlns:a16="http://schemas.microsoft.com/office/drawing/2014/main" id="{28BC4C36-9C93-4585-BF64-797C379471F5}"/>
              </a:ext>
            </a:extLst>
          </p:cNvPr>
          <p:cNvSpPr>
            <a:spLocks noGrp="1"/>
          </p:cNvSpPr>
          <p:nvPr>
            <p:ph type="pic" sz="quarter" idx="10" hasCustomPrompt="1"/>
          </p:nvPr>
        </p:nvSpPr>
        <p:spPr>
          <a:xfrm>
            <a:off x="466725" y="466725"/>
            <a:ext cx="11258550" cy="5924550"/>
          </a:xfrm>
          <a:custGeom>
            <a:avLst/>
            <a:gdLst>
              <a:gd name="connsiteX0" fmla="*/ 0 w 11258550"/>
              <a:gd name="connsiteY0" fmla="*/ 0 h 5924550"/>
              <a:gd name="connsiteX1" fmla="*/ 11258550 w 11258550"/>
              <a:gd name="connsiteY1" fmla="*/ 0 h 5924550"/>
              <a:gd name="connsiteX2" fmla="*/ 11258550 w 11258550"/>
              <a:gd name="connsiteY2" fmla="*/ 5924550 h 5924550"/>
              <a:gd name="connsiteX3" fmla="*/ 8125149 w 11258550"/>
              <a:gd name="connsiteY3" fmla="*/ 5924550 h 5924550"/>
              <a:gd name="connsiteX4" fmla="*/ 8125149 w 11258550"/>
              <a:gd name="connsiteY4" fmla="*/ 4629150 h 5924550"/>
              <a:gd name="connsiteX5" fmla="*/ 3133402 w 11258550"/>
              <a:gd name="connsiteY5" fmla="*/ 4629150 h 5924550"/>
              <a:gd name="connsiteX6" fmla="*/ 3133402 w 11258550"/>
              <a:gd name="connsiteY6" fmla="*/ 5924550 h 5924550"/>
              <a:gd name="connsiteX7" fmla="*/ 0 w 11258550"/>
              <a:gd name="connsiteY7" fmla="*/ 5924550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8550" h="5924550">
                <a:moveTo>
                  <a:pt x="0" y="0"/>
                </a:moveTo>
                <a:lnTo>
                  <a:pt x="11258550" y="0"/>
                </a:lnTo>
                <a:lnTo>
                  <a:pt x="11258550" y="5924550"/>
                </a:lnTo>
                <a:lnTo>
                  <a:pt x="8125149" y="5924550"/>
                </a:lnTo>
                <a:lnTo>
                  <a:pt x="8125149" y="4629150"/>
                </a:lnTo>
                <a:lnTo>
                  <a:pt x="3133402" y="4629150"/>
                </a:lnTo>
                <a:lnTo>
                  <a:pt x="3133402" y="5924550"/>
                </a:lnTo>
                <a:lnTo>
                  <a:pt x="0" y="5924550"/>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7749D11F-03B6-400D-94E7-177EEBC5C7C3}"/>
              </a:ext>
            </a:extLst>
          </p:cNvPr>
          <p:cNvSpPr>
            <a:spLocks noGrp="1"/>
          </p:cNvSpPr>
          <p:nvPr>
            <p:ph type="body" sz="quarter" idx="12" hasCustomPrompt="1"/>
          </p:nvPr>
        </p:nvSpPr>
        <p:spPr>
          <a:xfrm>
            <a:off x="3960921" y="6176266"/>
            <a:ext cx="4270159" cy="339247"/>
          </a:xfrm>
        </p:spPr>
        <p:txBody>
          <a:bodyPr>
            <a:noAutofit/>
          </a:bodyPr>
          <a:lstStyle>
            <a:lvl1pPr marL="0" indent="0" algn="ctr">
              <a:buNone/>
              <a:defRPr sz="2000" spc="100" baseline="0">
                <a:solidFill>
                  <a:schemeClr val="accent6"/>
                </a:solidFill>
              </a:defRPr>
            </a:lvl1pPr>
          </a:lstStyle>
          <a:p>
            <a:pPr lvl="0"/>
            <a:r>
              <a:rPr lang="en-US"/>
              <a:t>Click to add name</a:t>
            </a:r>
          </a:p>
        </p:txBody>
      </p:sp>
      <p:sp>
        <p:nvSpPr>
          <p:cNvPr id="2" name="Title 1">
            <a:extLst>
              <a:ext uri="{FF2B5EF4-FFF2-40B4-BE49-F238E27FC236}">
                <a16:creationId xmlns:a16="http://schemas.microsoft.com/office/drawing/2014/main" id="{984C86F7-04B1-4F1F-B4FB-8A3C2793606D}"/>
              </a:ext>
            </a:extLst>
          </p:cNvPr>
          <p:cNvSpPr>
            <a:spLocks noGrp="1"/>
          </p:cNvSpPr>
          <p:nvPr>
            <p:ph type="title" hasCustomPrompt="1"/>
          </p:nvPr>
        </p:nvSpPr>
        <p:spPr>
          <a:xfrm>
            <a:off x="3960940" y="5489855"/>
            <a:ext cx="4270248" cy="640080"/>
          </a:xfrm>
        </p:spPr>
        <p:txBody>
          <a:bodyPr anchor="t">
            <a:noAutofit/>
          </a:bodyPr>
          <a:lstStyle>
            <a:lvl1pPr algn="ctr">
              <a:lnSpc>
                <a:spcPct val="80000"/>
              </a:lnSpc>
              <a:defRPr sz="5000" cap="all" baseline="0">
                <a:ln w="19050">
                  <a:solidFill>
                    <a:schemeClr val="accent6"/>
                  </a:solidFill>
                </a:ln>
                <a:noFill/>
              </a:defRPr>
            </a:lvl1pPr>
          </a:lstStyle>
          <a:p>
            <a:r>
              <a:rPr lang="en-US" dirty="0"/>
              <a:t>Click to add title</a:t>
            </a:r>
          </a:p>
        </p:txBody>
      </p:sp>
    </p:spTree>
    <p:extLst>
      <p:ext uri="{BB962C8B-B14F-4D97-AF65-F5344CB8AC3E}">
        <p14:creationId xmlns:p14="http://schemas.microsoft.com/office/powerpoint/2010/main" val="23639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6E7A44-0539-4C8E-ABEB-E56B131C44E7}"/>
              </a:ext>
              <a:ext uri="{C183D7F6-B498-43B3-948B-1728B52AA6E4}">
                <adec:decorative xmlns:adec="http://schemas.microsoft.com/office/drawing/2017/decorative" val="1"/>
              </a:ext>
            </a:extLst>
          </p:cNvPr>
          <p:cNvSpPr/>
          <p:nvPr userDrawn="1"/>
        </p:nvSpPr>
        <p:spPr>
          <a:xfrm>
            <a:off x="6029326" y="2152651"/>
            <a:ext cx="6162674" cy="29098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Picture Placeholder 10">
            <a:extLst>
              <a:ext uri="{FF2B5EF4-FFF2-40B4-BE49-F238E27FC236}">
                <a16:creationId xmlns:a16="http://schemas.microsoft.com/office/drawing/2014/main" id="{200CB7D0-0851-45AD-932F-0A0BD59CCB01}"/>
              </a:ext>
            </a:extLst>
          </p:cNvPr>
          <p:cNvSpPr>
            <a:spLocks noGrp="1"/>
          </p:cNvSpPr>
          <p:nvPr>
            <p:ph type="pic" sz="quarter" idx="13" hasCustomPrompt="1"/>
          </p:nvPr>
        </p:nvSpPr>
        <p:spPr>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BE0C0B0C-9F99-4C31-993B-EB072ABAD206}"/>
              </a:ext>
            </a:extLst>
          </p:cNvPr>
          <p:cNvSpPr>
            <a:spLocks noGrp="1"/>
          </p:cNvSpPr>
          <p:nvPr>
            <p:ph type="dt" sz="half" idx="10"/>
          </p:nvPr>
        </p:nvSpPr>
        <p:spPr/>
        <p:txBody>
          <a:bodyPr>
            <a:noAutofit/>
          </a:bodyPr>
          <a:lstStyle>
            <a:lvl1pPr>
              <a:defRPr>
                <a:solidFill>
                  <a:schemeClr val="accent1"/>
                </a:solidFill>
              </a:defRPr>
            </a:lvl1pPr>
          </a:lstStyle>
          <a:p>
            <a:r>
              <a:rPr lang="en-US" dirty="0"/>
              <a:t>8/03/20XX</a:t>
            </a:r>
          </a:p>
        </p:txBody>
      </p:sp>
      <p:sp>
        <p:nvSpPr>
          <p:cNvPr id="5" name="Footer Placeholder 4">
            <a:extLst>
              <a:ext uri="{FF2B5EF4-FFF2-40B4-BE49-F238E27FC236}">
                <a16:creationId xmlns:a16="http://schemas.microsoft.com/office/drawing/2014/main" id="{B632CDF4-F0E3-4D07-89C6-5ABCCDDD8726}"/>
              </a:ext>
            </a:extLst>
          </p:cNvPr>
          <p:cNvSpPr>
            <a:spLocks noGrp="1"/>
          </p:cNvSpPr>
          <p:nvPr>
            <p:ph type="ftr" sz="quarter" idx="11"/>
          </p:nvPr>
        </p:nvSpPr>
        <p:spPr/>
        <p:txBody>
          <a:bodyPr>
            <a:noAutofit/>
          </a:bodyPr>
          <a:lstStyle>
            <a:lvl1pPr>
              <a:defRPr>
                <a:solidFill>
                  <a:schemeClr val="accent1"/>
                </a:solidFill>
              </a:defRPr>
            </a:lvl1pPr>
          </a:lstStyle>
          <a:p>
            <a:r>
              <a:rPr lang="en-US" dirty="0"/>
              <a:t>PITCH DECK</a:t>
            </a:r>
          </a:p>
        </p:txBody>
      </p:sp>
      <p:sp>
        <p:nvSpPr>
          <p:cNvPr id="6" name="Slide Number Placeholder 5">
            <a:extLst>
              <a:ext uri="{FF2B5EF4-FFF2-40B4-BE49-F238E27FC236}">
                <a16:creationId xmlns:a16="http://schemas.microsoft.com/office/drawing/2014/main" id="{645BDA5F-715E-4514-9476-437B3EB01335}"/>
              </a:ext>
            </a:extLst>
          </p:cNvPr>
          <p:cNvSpPr>
            <a:spLocks noGrp="1"/>
          </p:cNvSpPr>
          <p:nvPr>
            <p:ph type="sldNum" sz="quarter" idx="12"/>
          </p:nvPr>
        </p:nvSpPr>
        <p:spPr/>
        <p:txBody>
          <a:bodyPr>
            <a:noAutofit/>
          </a:bodyPr>
          <a:lstStyle>
            <a:lvl1pPr>
              <a:defRPr>
                <a:solidFill>
                  <a:schemeClr val="accent1"/>
                </a:solidFill>
              </a:defRPr>
            </a:lvl1pPr>
          </a:lstStyle>
          <a:p>
            <a:fld id="{BF860B6F-2FE3-4DE6-9496-980E987E7466}" type="slidenum">
              <a:rPr lang="en-US" smtClean="0"/>
              <a:pPr/>
              <a:t>‹#›</a:t>
            </a:fld>
            <a:endParaRPr lang="en-US" dirty="0"/>
          </a:p>
        </p:txBody>
      </p:sp>
      <p:sp>
        <p:nvSpPr>
          <p:cNvPr id="9" name="Text Placeholder 8">
            <a:extLst>
              <a:ext uri="{FF2B5EF4-FFF2-40B4-BE49-F238E27FC236}">
                <a16:creationId xmlns:a16="http://schemas.microsoft.com/office/drawing/2014/main" id="{A9D38E0F-D52F-4777-9D68-D30CB3B8C8ED}"/>
              </a:ext>
            </a:extLst>
          </p:cNvPr>
          <p:cNvSpPr>
            <a:spLocks noGrp="1"/>
          </p:cNvSpPr>
          <p:nvPr>
            <p:ph type="body" sz="quarter" idx="14" hasCustomPrompt="1"/>
          </p:nvPr>
        </p:nvSpPr>
        <p:spPr>
          <a:xfrm>
            <a:off x="6524625" y="2624137"/>
            <a:ext cx="5172075" cy="2033588"/>
          </a:xfrm>
        </p:spPr>
        <p:txBody>
          <a:bodyPr>
            <a:noAutofit/>
          </a:bodyPr>
          <a:lstStyle>
            <a:lvl1pPr marL="0" indent="0">
              <a:lnSpc>
                <a:spcPct val="125000"/>
              </a:lnSpc>
              <a:spcBef>
                <a:spcPts val="0"/>
              </a:spcBef>
              <a:buNone/>
              <a:defRPr sz="1600" spc="100" baseline="0">
                <a:solidFill>
                  <a:schemeClr val="bg1"/>
                </a:solidFill>
              </a:defRPr>
            </a:lvl1pPr>
          </a:lstStyle>
          <a:p>
            <a:pPr lvl="0"/>
            <a:r>
              <a:rPr lang="en-US" dirty="0"/>
              <a:t>Click to add text</a:t>
            </a:r>
          </a:p>
        </p:txBody>
      </p:sp>
      <p:sp>
        <p:nvSpPr>
          <p:cNvPr id="13" name="Title 1">
            <a:extLst>
              <a:ext uri="{FF2B5EF4-FFF2-40B4-BE49-F238E27FC236}">
                <a16:creationId xmlns:a16="http://schemas.microsoft.com/office/drawing/2014/main" id="{1E083E92-8775-41F5-A992-0786A4081385}"/>
              </a:ext>
            </a:extLst>
          </p:cNvPr>
          <p:cNvSpPr>
            <a:spLocks noGrp="1"/>
          </p:cNvSpPr>
          <p:nvPr>
            <p:ph type="title" hasCustomPrompt="1"/>
          </p:nvPr>
        </p:nvSpPr>
        <p:spPr>
          <a:xfrm>
            <a:off x="7692272" y="671808"/>
            <a:ext cx="3661528" cy="639192"/>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3536522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ac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C336D74-17F7-4684-B610-18AB1682D138}"/>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AB1FBB6F-A08B-41AD-8AD2-DC5AE674EE23}"/>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5BFA4285-BB73-4E13-BBDF-3F14D2AD95BA}"/>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8" name="Text Placeholder 10">
            <a:extLst>
              <a:ext uri="{FF2B5EF4-FFF2-40B4-BE49-F238E27FC236}">
                <a16:creationId xmlns:a16="http://schemas.microsoft.com/office/drawing/2014/main" id="{6F28238E-356F-43CD-AA8F-3BC1FA26B6E7}"/>
              </a:ext>
            </a:extLst>
          </p:cNvPr>
          <p:cNvSpPr>
            <a:spLocks noGrp="1"/>
          </p:cNvSpPr>
          <p:nvPr>
            <p:ph type="body" sz="quarter" idx="16" hasCustomPrompt="1"/>
          </p:nvPr>
        </p:nvSpPr>
        <p:spPr>
          <a:xfrm>
            <a:off x="827900" y="1172060"/>
            <a:ext cx="5829300" cy="537864"/>
          </a:xfrm>
          <a:prstGeom prst="rect">
            <a:avLst/>
          </a:prstGeom>
        </p:spPr>
        <p:txBody>
          <a:bodyPr anchor="t">
            <a:noAutofit/>
          </a:bodyPr>
          <a:lstStyle>
            <a:lvl1pPr marL="0" indent="0" algn="l">
              <a:lnSpc>
                <a:spcPct val="125000"/>
              </a:lnSpc>
              <a:spcBef>
                <a:spcPts val="0"/>
              </a:spcBef>
              <a:buNone/>
              <a:defRPr sz="2000" cap="none" spc="100" baseline="0">
                <a:solidFill>
                  <a:schemeClr val="tx1"/>
                </a:solidFill>
                <a:latin typeface="Seaford" panose="020B0502030303020204" pitchFamily="34" charset="0"/>
              </a:defRPr>
            </a:lvl1pPr>
          </a:lstStyle>
          <a:p>
            <a:pPr lvl="0"/>
            <a:r>
              <a:rPr lang="en-US"/>
              <a:t>Click to add text</a:t>
            </a:r>
          </a:p>
        </p:txBody>
      </p:sp>
      <p:sp>
        <p:nvSpPr>
          <p:cNvPr id="36" name="Text Placeholder 10">
            <a:extLst>
              <a:ext uri="{FF2B5EF4-FFF2-40B4-BE49-F238E27FC236}">
                <a16:creationId xmlns:a16="http://schemas.microsoft.com/office/drawing/2014/main" id="{050BF9B7-44D3-43B3-8650-0E38FB9F8025}"/>
              </a:ext>
            </a:extLst>
          </p:cNvPr>
          <p:cNvSpPr>
            <a:spLocks noGrp="1"/>
          </p:cNvSpPr>
          <p:nvPr>
            <p:ph type="body" sz="quarter" idx="25" hasCustomPrompt="1"/>
          </p:nvPr>
        </p:nvSpPr>
        <p:spPr>
          <a:xfrm>
            <a:off x="6785497" y="2172381"/>
            <a:ext cx="4487220" cy="448769"/>
          </a:xfrm>
          <a:prstGeom prst="rect">
            <a:avLst/>
          </a:prstGeom>
        </p:spPr>
        <p:txBody>
          <a:bodyPr>
            <a:noAutofit/>
          </a:bodyPr>
          <a:lstStyle>
            <a:lvl1pPr marL="0" indent="0" algn="ctr">
              <a:buNone/>
              <a:defRPr sz="1800" cap="none" spc="200" baseline="0">
                <a:solidFill>
                  <a:schemeClr val="tx2"/>
                </a:solidFill>
                <a:latin typeface="+mj-lt"/>
              </a:defRPr>
            </a:lvl1pPr>
          </a:lstStyle>
          <a:p>
            <a:pPr lvl="0"/>
            <a:r>
              <a:rPr lang="en-US"/>
              <a:t>Click to add title</a:t>
            </a:r>
          </a:p>
        </p:txBody>
      </p:sp>
      <p:sp>
        <p:nvSpPr>
          <p:cNvPr id="51" name="Text Placeholder 10">
            <a:extLst>
              <a:ext uri="{FF2B5EF4-FFF2-40B4-BE49-F238E27FC236}">
                <a16:creationId xmlns:a16="http://schemas.microsoft.com/office/drawing/2014/main" id="{00A34C87-263B-4C39-95B1-6A3E78FC480B}"/>
              </a:ext>
            </a:extLst>
          </p:cNvPr>
          <p:cNvSpPr>
            <a:spLocks noGrp="1"/>
          </p:cNvSpPr>
          <p:nvPr>
            <p:ph type="body" sz="quarter" idx="34" hasCustomPrompt="1"/>
          </p:nvPr>
        </p:nvSpPr>
        <p:spPr>
          <a:xfrm>
            <a:off x="910838" y="2172381"/>
            <a:ext cx="5007023" cy="448769"/>
          </a:xfrm>
          <a:prstGeom prst="rect">
            <a:avLst/>
          </a:prstGeom>
        </p:spPr>
        <p:txBody>
          <a:bodyPr>
            <a:noAutofit/>
          </a:bodyPr>
          <a:lstStyle>
            <a:lvl1pPr marL="0" indent="0" algn="ctr">
              <a:buNone/>
              <a:defRPr sz="1800" cap="none" spc="200" baseline="0">
                <a:solidFill>
                  <a:schemeClr val="tx2"/>
                </a:solidFill>
                <a:latin typeface="+mj-lt"/>
              </a:defRPr>
            </a:lvl1pPr>
          </a:lstStyle>
          <a:p>
            <a:pPr lvl="0"/>
            <a:r>
              <a:rPr lang="en-US"/>
              <a:t>Click to add title</a:t>
            </a:r>
          </a:p>
        </p:txBody>
      </p:sp>
      <p:sp>
        <p:nvSpPr>
          <p:cNvPr id="10" name="Content Placeholder 9">
            <a:extLst>
              <a:ext uri="{FF2B5EF4-FFF2-40B4-BE49-F238E27FC236}">
                <a16:creationId xmlns:a16="http://schemas.microsoft.com/office/drawing/2014/main" id="{38FDE5E1-CA4F-47D6-B408-560DFA59D301}"/>
              </a:ext>
            </a:extLst>
          </p:cNvPr>
          <p:cNvSpPr>
            <a:spLocks noGrp="1"/>
          </p:cNvSpPr>
          <p:nvPr>
            <p:ph sz="quarter" idx="37"/>
          </p:nvPr>
        </p:nvSpPr>
        <p:spPr>
          <a:xfrm>
            <a:off x="906463" y="2752724"/>
            <a:ext cx="5007022" cy="32924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9">
            <a:extLst>
              <a:ext uri="{FF2B5EF4-FFF2-40B4-BE49-F238E27FC236}">
                <a16:creationId xmlns:a16="http://schemas.microsoft.com/office/drawing/2014/main" id="{E8933B94-68E9-4F8A-95B3-C8A867B06FF5}"/>
              </a:ext>
            </a:extLst>
          </p:cNvPr>
          <p:cNvSpPr>
            <a:spLocks noGrp="1"/>
          </p:cNvSpPr>
          <p:nvPr>
            <p:ph sz="quarter" idx="38"/>
          </p:nvPr>
        </p:nvSpPr>
        <p:spPr>
          <a:xfrm>
            <a:off x="6785497" y="2747768"/>
            <a:ext cx="4500041" cy="32924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9997C22C-C02E-4D5D-866A-A163E2B47034}"/>
              </a:ext>
            </a:extLst>
          </p:cNvPr>
          <p:cNvSpPr>
            <a:spLocks noGrp="1"/>
          </p:cNvSpPr>
          <p:nvPr>
            <p:ph type="title" hasCustomPrompt="1"/>
          </p:nvPr>
        </p:nvSpPr>
        <p:spPr>
          <a:xfrm>
            <a:off x="827900" y="671808"/>
            <a:ext cx="5829300" cy="639192"/>
          </a:xfrm>
        </p:spPr>
        <p:txBody>
          <a:bodyPr/>
          <a:lstStyle>
            <a:lvl1pPr>
              <a:defRPr/>
            </a:lvl1pPr>
          </a:lstStyle>
          <a:p>
            <a:r>
              <a:rPr lang="en-US" dirty="0"/>
              <a:t>Click to add title</a:t>
            </a:r>
          </a:p>
        </p:txBody>
      </p:sp>
    </p:spTree>
    <p:extLst>
      <p:ext uri="{BB962C8B-B14F-4D97-AF65-F5344CB8AC3E}">
        <p14:creationId xmlns:p14="http://schemas.microsoft.com/office/powerpoint/2010/main" val="1369368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rket Overview">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2FB566-AB0F-4A84-A379-5B7A132A1E1B}"/>
              </a:ext>
            </a:extLst>
          </p:cNvPr>
          <p:cNvSpPr>
            <a:spLocks noGrp="1"/>
          </p:cNvSpPr>
          <p:nvPr>
            <p:ph type="dt" sz="half" idx="10"/>
          </p:nvPr>
        </p:nvSpPr>
        <p:spPr/>
        <p:txBody>
          <a:bodyPr>
            <a:noAutofit/>
          </a:bodyPr>
          <a:lstStyle/>
          <a:p>
            <a:r>
              <a:rPr lang="en-US" dirty="0"/>
              <a:t>8/03/20XX</a:t>
            </a:r>
          </a:p>
        </p:txBody>
      </p:sp>
      <p:sp>
        <p:nvSpPr>
          <p:cNvPr id="6" name="Footer Placeholder 5">
            <a:extLst>
              <a:ext uri="{FF2B5EF4-FFF2-40B4-BE49-F238E27FC236}">
                <a16:creationId xmlns:a16="http://schemas.microsoft.com/office/drawing/2014/main" id="{310B01EE-E344-461A-85A0-3AA7F83AA4FD}"/>
              </a:ext>
            </a:extLst>
          </p:cNvPr>
          <p:cNvSpPr>
            <a:spLocks noGrp="1"/>
          </p:cNvSpPr>
          <p:nvPr>
            <p:ph type="ftr" sz="quarter" idx="11"/>
          </p:nvPr>
        </p:nvSpPr>
        <p:spPr/>
        <p:txBody>
          <a:bodyPr>
            <a:noAutofit/>
          </a:bodyPr>
          <a:lstStyle/>
          <a:p>
            <a:r>
              <a:rPr lang="en-US" dirty="0"/>
              <a:t>PITCH DECK</a:t>
            </a:r>
          </a:p>
        </p:txBody>
      </p:sp>
      <p:sp>
        <p:nvSpPr>
          <p:cNvPr id="7" name="Slide Number Placeholder 6">
            <a:extLst>
              <a:ext uri="{FF2B5EF4-FFF2-40B4-BE49-F238E27FC236}">
                <a16:creationId xmlns:a16="http://schemas.microsoft.com/office/drawing/2014/main" id="{6C09A25E-2DC1-49B1-A962-EFCDB81F9314}"/>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
        <p:nvSpPr>
          <p:cNvPr id="8" name="Picture Placeholder 7">
            <a:extLst>
              <a:ext uri="{FF2B5EF4-FFF2-40B4-BE49-F238E27FC236}">
                <a16:creationId xmlns:a16="http://schemas.microsoft.com/office/drawing/2014/main" id="{6848D9ED-15C8-4EA0-B95F-CFD1BAF0A547}"/>
              </a:ext>
            </a:extLst>
          </p:cNvPr>
          <p:cNvSpPr>
            <a:spLocks noGrp="1"/>
          </p:cNvSpPr>
          <p:nvPr>
            <p:ph type="pic" sz="quarter" idx="13" hasCustomPrompt="1"/>
          </p:nvPr>
        </p:nvSpPr>
        <p:spPr>
          <a:xfrm flipH="1">
            <a:off x="1809750" y="475743"/>
            <a:ext cx="6475268" cy="5915532"/>
          </a:xfrm>
        </p:spPr>
        <p:txBody>
          <a:bodyPr>
            <a:noAutofit/>
          </a:bodyPr>
          <a:lstStyle>
            <a:lvl1pPr marL="0" indent="0" algn="ctr">
              <a:buNone/>
              <a:defRPr/>
            </a:lvl1pPr>
          </a:lstStyle>
          <a:p>
            <a:r>
              <a:rPr lang="en-US" dirty="0"/>
              <a:t>Click to add photo</a:t>
            </a:r>
          </a:p>
        </p:txBody>
      </p:sp>
      <p:sp>
        <p:nvSpPr>
          <p:cNvPr id="11" name="Text Placeholder 10">
            <a:extLst>
              <a:ext uri="{FF2B5EF4-FFF2-40B4-BE49-F238E27FC236}">
                <a16:creationId xmlns:a16="http://schemas.microsoft.com/office/drawing/2014/main" id="{2CEF9385-3B06-4216-9420-A91190C6B7CC}"/>
              </a:ext>
            </a:extLst>
          </p:cNvPr>
          <p:cNvSpPr>
            <a:spLocks noGrp="1"/>
          </p:cNvSpPr>
          <p:nvPr>
            <p:ph type="body" sz="quarter" idx="16" hasCustomPrompt="1"/>
          </p:nvPr>
        </p:nvSpPr>
        <p:spPr>
          <a:xfrm>
            <a:off x="8691419" y="1125633"/>
            <a:ext cx="2937452" cy="1192694"/>
          </a:xfrm>
          <a:prstGeom prst="rect">
            <a:avLst/>
          </a:prstGeom>
        </p:spPr>
        <p:txBody>
          <a:bodyPr anchor="t">
            <a:noAutofit/>
          </a:bodyPr>
          <a:lstStyle>
            <a:lvl1pPr marL="0" indent="0" algn="l">
              <a:lnSpc>
                <a:spcPct val="100000"/>
              </a:lnSpc>
              <a:spcBef>
                <a:spcPts val="1000"/>
              </a:spcBef>
              <a:buNone/>
              <a:defRPr sz="1400" cap="none" spc="10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D01ADD07-F155-4B1F-B204-2284F6999B7D}"/>
              </a:ext>
            </a:extLst>
          </p:cNvPr>
          <p:cNvSpPr>
            <a:spLocks noGrp="1"/>
          </p:cNvSpPr>
          <p:nvPr>
            <p:ph type="body" sz="quarter" idx="17" hasCustomPrompt="1"/>
          </p:nvPr>
        </p:nvSpPr>
        <p:spPr>
          <a:xfrm>
            <a:off x="8691419" y="746129"/>
            <a:ext cx="2937452" cy="426393"/>
          </a:xfrm>
          <a:prstGeom prst="rect">
            <a:avLst/>
          </a:prstGeom>
        </p:spPr>
        <p:txBody>
          <a:bodyPr anchor="t">
            <a:noAutofit/>
          </a:bodyPr>
          <a:lstStyle>
            <a:lvl1pPr marL="0" indent="0" algn="l">
              <a:buNone/>
              <a:defRPr sz="2000" cap="all" spc="100" baseline="0">
                <a:solidFill>
                  <a:schemeClr val="accent4"/>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129012F5-57FB-4F6F-8FF8-DBA65EC1EF02}"/>
              </a:ext>
            </a:extLst>
          </p:cNvPr>
          <p:cNvSpPr>
            <a:spLocks noGrp="1"/>
          </p:cNvSpPr>
          <p:nvPr>
            <p:ph type="body" sz="quarter" idx="18" hasCustomPrompt="1"/>
          </p:nvPr>
        </p:nvSpPr>
        <p:spPr>
          <a:xfrm>
            <a:off x="8691419" y="4716842"/>
            <a:ext cx="2937452" cy="1106662"/>
          </a:xfrm>
          <a:prstGeom prst="rect">
            <a:avLst/>
          </a:prstGeom>
        </p:spPr>
        <p:txBody>
          <a:bodyPr anchor="t">
            <a:noAutofit/>
          </a:bodyPr>
          <a:lstStyle>
            <a:lvl1pPr marL="0" indent="0" algn="l">
              <a:lnSpc>
                <a:spcPct val="100000"/>
              </a:lnSpc>
              <a:spcBef>
                <a:spcPts val="1000"/>
              </a:spcBef>
              <a:buNone/>
              <a:defRPr sz="14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FF8E7E45-85D4-40EE-836F-76055F0F8E75}"/>
              </a:ext>
            </a:extLst>
          </p:cNvPr>
          <p:cNvSpPr>
            <a:spLocks noGrp="1"/>
          </p:cNvSpPr>
          <p:nvPr>
            <p:ph type="body" sz="quarter" idx="19" hasCustomPrompt="1"/>
          </p:nvPr>
        </p:nvSpPr>
        <p:spPr>
          <a:xfrm>
            <a:off x="8691419" y="4337338"/>
            <a:ext cx="2937452" cy="426393"/>
          </a:xfrm>
          <a:prstGeom prst="rect">
            <a:avLst/>
          </a:prstGeom>
        </p:spPr>
        <p:txBody>
          <a:bodyPr anchor="t">
            <a:noAutofit/>
          </a:bodyPr>
          <a:lstStyle>
            <a:lvl1pPr marL="0" indent="0" algn="l">
              <a:buNone/>
              <a:defRPr sz="2000" cap="all" spc="100" baseline="0">
                <a:solidFill>
                  <a:schemeClr val="accent4"/>
                </a:solidFill>
                <a:latin typeface="+mj-lt"/>
              </a:defRPr>
            </a:lvl1pPr>
          </a:lstStyle>
          <a:p>
            <a:pPr lvl="0"/>
            <a:r>
              <a:rPr lang="en-US"/>
              <a:t>Click to add subtitle</a:t>
            </a:r>
          </a:p>
        </p:txBody>
      </p:sp>
      <p:sp>
        <p:nvSpPr>
          <p:cNvPr id="15" name="Text Placeholder 10">
            <a:extLst>
              <a:ext uri="{FF2B5EF4-FFF2-40B4-BE49-F238E27FC236}">
                <a16:creationId xmlns:a16="http://schemas.microsoft.com/office/drawing/2014/main" id="{E315DB3C-D2E4-4310-8A18-71457CBD7A4F}"/>
              </a:ext>
            </a:extLst>
          </p:cNvPr>
          <p:cNvSpPr>
            <a:spLocks noGrp="1"/>
          </p:cNvSpPr>
          <p:nvPr>
            <p:ph type="body" sz="quarter" idx="20" hasCustomPrompt="1"/>
          </p:nvPr>
        </p:nvSpPr>
        <p:spPr>
          <a:xfrm>
            <a:off x="8691419" y="2964253"/>
            <a:ext cx="2937452" cy="1106662"/>
          </a:xfrm>
          <a:prstGeom prst="rect">
            <a:avLst/>
          </a:prstGeom>
        </p:spPr>
        <p:txBody>
          <a:bodyPr anchor="t">
            <a:noAutofit/>
          </a:bodyPr>
          <a:lstStyle>
            <a:lvl1pPr marL="0" indent="0" algn="l">
              <a:lnSpc>
                <a:spcPct val="100000"/>
              </a:lnSpc>
              <a:spcBef>
                <a:spcPts val="1000"/>
              </a:spcBef>
              <a:buNone/>
              <a:defRPr sz="1400" cap="none" spc="100" baseline="0">
                <a:solidFill>
                  <a:schemeClr val="tx1"/>
                </a:solidFill>
                <a:latin typeface="+mn-lt"/>
              </a:defRPr>
            </a:lvl1pPr>
          </a:lstStyle>
          <a:p>
            <a:pPr lvl="0"/>
            <a:r>
              <a:rPr lang="en-US"/>
              <a:t>Click to add text</a:t>
            </a:r>
          </a:p>
        </p:txBody>
      </p:sp>
      <p:sp>
        <p:nvSpPr>
          <p:cNvPr id="16" name="Text Placeholder 10">
            <a:extLst>
              <a:ext uri="{FF2B5EF4-FFF2-40B4-BE49-F238E27FC236}">
                <a16:creationId xmlns:a16="http://schemas.microsoft.com/office/drawing/2014/main" id="{D8DBA9F3-328C-4BAE-A2E1-0FBFE3A476E4}"/>
              </a:ext>
            </a:extLst>
          </p:cNvPr>
          <p:cNvSpPr>
            <a:spLocks noGrp="1"/>
          </p:cNvSpPr>
          <p:nvPr>
            <p:ph type="body" sz="quarter" idx="21" hasCustomPrompt="1"/>
          </p:nvPr>
        </p:nvSpPr>
        <p:spPr>
          <a:xfrm>
            <a:off x="8691419" y="2584749"/>
            <a:ext cx="2937452" cy="426393"/>
          </a:xfrm>
          <a:prstGeom prst="rect">
            <a:avLst/>
          </a:prstGeom>
        </p:spPr>
        <p:txBody>
          <a:bodyPr anchor="t">
            <a:noAutofit/>
          </a:bodyPr>
          <a:lstStyle>
            <a:lvl1pPr marL="0" indent="0" algn="l">
              <a:buNone/>
              <a:defRPr sz="2000" cap="all" spc="100" baseline="0">
                <a:solidFill>
                  <a:schemeClr val="accent4"/>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298B7365-7137-471F-BFE9-2F6C362933D4}"/>
              </a:ext>
            </a:extLst>
          </p:cNvPr>
          <p:cNvSpPr>
            <a:spLocks noGrp="1"/>
          </p:cNvSpPr>
          <p:nvPr>
            <p:ph type="title" hasCustomPrompt="1"/>
          </p:nvPr>
        </p:nvSpPr>
        <p:spPr>
          <a:xfrm rot="16200000">
            <a:off x="-1914546" y="3092260"/>
            <a:ext cx="5719734" cy="682498"/>
          </a:xfrm>
        </p:spPr>
        <p:txBody>
          <a:bodyPr/>
          <a:lstStyle>
            <a:lvl1pPr>
              <a:defRPr/>
            </a:lvl1pPr>
          </a:lstStyle>
          <a:p>
            <a:r>
              <a:rPr lang="en-US" dirty="0"/>
              <a:t>Click to add title</a:t>
            </a:r>
          </a:p>
        </p:txBody>
      </p:sp>
    </p:spTree>
    <p:extLst>
      <p:ext uri="{BB962C8B-B14F-4D97-AF65-F5344CB8AC3E}">
        <p14:creationId xmlns:p14="http://schemas.microsoft.com/office/powerpoint/2010/main" val="1723908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oduct Benefi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0A3F71-78A0-4742-B701-4A1489F5A7CD}"/>
              </a:ext>
              <a:ext uri="{C183D7F6-B498-43B3-948B-1728B52AA6E4}">
                <adec:decorative xmlns:adec="http://schemas.microsoft.com/office/drawing/2017/decorative" val="1"/>
              </a:ext>
            </a:extLst>
          </p:cNvPr>
          <p:cNvSpPr/>
          <p:nvPr userDrawn="1"/>
        </p:nvSpPr>
        <p:spPr>
          <a:xfrm>
            <a:off x="0" y="3169108"/>
            <a:ext cx="4243755" cy="20771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Picture Placeholder 9">
            <a:extLst>
              <a:ext uri="{FF2B5EF4-FFF2-40B4-BE49-F238E27FC236}">
                <a16:creationId xmlns:a16="http://schemas.microsoft.com/office/drawing/2014/main" id="{2CB7E97A-4B46-429D-80E3-5A2E689EFAFE}"/>
              </a:ext>
            </a:extLst>
          </p:cNvPr>
          <p:cNvSpPr>
            <a:spLocks noGrp="1"/>
          </p:cNvSpPr>
          <p:nvPr>
            <p:ph type="pic" sz="quarter" idx="13" hasCustomPrompt="1"/>
          </p:nvPr>
        </p:nvSpPr>
        <p:spPr>
          <a:xfrm>
            <a:off x="3000375" y="466724"/>
            <a:ext cx="9191625" cy="6391275"/>
          </a:xfrm>
          <a:custGeom>
            <a:avLst/>
            <a:gdLst>
              <a:gd name="connsiteX0" fmla="*/ 0 w 9191625"/>
              <a:gd name="connsiteY0" fmla="*/ 0 h 6391275"/>
              <a:gd name="connsiteX1" fmla="*/ 9191625 w 9191625"/>
              <a:gd name="connsiteY1" fmla="*/ 0 h 6391275"/>
              <a:gd name="connsiteX2" fmla="*/ 9191625 w 9191625"/>
              <a:gd name="connsiteY2" fmla="*/ 6391275 h 6391275"/>
              <a:gd name="connsiteX3" fmla="*/ 0 w 9191625"/>
              <a:gd name="connsiteY3" fmla="*/ 6391275 h 6391275"/>
              <a:gd name="connsiteX4" fmla="*/ 0 w 9191625"/>
              <a:gd name="connsiteY4" fmla="*/ 4779506 h 6391275"/>
              <a:gd name="connsiteX5" fmla="*/ 1243380 w 9191625"/>
              <a:gd name="connsiteY5" fmla="*/ 4779506 h 6391275"/>
              <a:gd name="connsiteX6" fmla="*/ 1243380 w 9191625"/>
              <a:gd name="connsiteY6" fmla="*/ 2702384 h 6391275"/>
              <a:gd name="connsiteX7" fmla="*/ 0 w 9191625"/>
              <a:gd name="connsiteY7" fmla="*/ 2702384 h 639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1625" h="6391275">
                <a:moveTo>
                  <a:pt x="0" y="0"/>
                </a:moveTo>
                <a:lnTo>
                  <a:pt x="9191625" y="0"/>
                </a:lnTo>
                <a:lnTo>
                  <a:pt x="9191625" y="6391275"/>
                </a:lnTo>
                <a:lnTo>
                  <a:pt x="0" y="6391275"/>
                </a:lnTo>
                <a:lnTo>
                  <a:pt x="0" y="4779506"/>
                </a:lnTo>
                <a:lnTo>
                  <a:pt x="1243380" y="4779506"/>
                </a:lnTo>
                <a:lnTo>
                  <a:pt x="1243380" y="2702384"/>
                </a:lnTo>
                <a:lnTo>
                  <a:pt x="0" y="2702384"/>
                </a:lnTo>
                <a:close/>
              </a:path>
            </a:pathLst>
          </a:custGeom>
        </p:spPr>
        <p:txBody>
          <a:bodyPr wrap="square">
            <a:noAutofit/>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6059D5F7-4F29-467D-8261-4E075BB20C92}"/>
              </a:ext>
            </a:extLst>
          </p:cNvPr>
          <p:cNvSpPr>
            <a:spLocks noGrp="1"/>
          </p:cNvSpPr>
          <p:nvPr>
            <p:ph type="dt" sz="half" idx="10"/>
          </p:nvPr>
        </p:nvSpPr>
        <p:spPr/>
        <p:txBody>
          <a:bodyPr>
            <a:noAutofit/>
          </a:bodyPr>
          <a:lstStyle>
            <a:lvl1pPr>
              <a:defRPr>
                <a:solidFill>
                  <a:schemeClr val="accent1"/>
                </a:solidFill>
              </a:defRPr>
            </a:lvl1pPr>
          </a:lstStyle>
          <a:p>
            <a:r>
              <a:rPr lang="en-US" dirty="0"/>
              <a:t>8/03/20XX</a:t>
            </a:r>
          </a:p>
        </p:txBody>
      </p:sp>
      <p:sp>
        <p:nvSpPr>
          <p:cNvPr id="4" name="Footer Placeholder 3">
            <a:extLst>
              <a:ext uri="{FF2B5EF4-FFF2-40B4-BE49-F238E27FC236}">
                <a16:creationId xmlns:a16="http://schemas.microsoft.com/office/drawing/2014/main" id="{DE2C6787-293A-4CC2-A2D2-E2881CC61451}"/>
              </a:ext>
            </a:extLst>
          </p:cNvPr>
          <p:cNvSpPr>
            <a:spLocks noGrp="1"/>
          </p:cNvSpPr>
          <p:nvPr>
            <p:ph type="ftr" sz="quarter" idx="11"/>
          </p:nvPr>
        </p:nvSpPr>
        <p:spPr/>
        <p:txBody>
          <a:bodyPr>
            <a:noAutofit/>
          </a:bodyPr>
          <a:lstStyle>
            <a:lvl1pPr>
              <a:defRPr>
                <a:solidFill>
                  <a:schemeClr val="accent1"/>
                </a:solidFill>
              </a:defRPr>
            </a:lvl1pPr>
          </a:lstStyle>
          <a:p>
            <a:r>
              <a:rPr lang="en-US" dirty="0"/>
              <a:t>PITCH DECK</a:t>
            </a:r>
          </a:p>
        </p:txBody>
      </p:sp>
      <p:sp>
        <p:nvSpPr>
          <p:cNvPr id="5" name="Slide Number Placeholder 4">
            <a:extLst>
              <a:ext uri="{FF2B5EF4-FFF2-40B4-BE49-F238E27FC236}">
                <a16:creationId xmlns:a16="http://schemas.microsoft.com/office/drawing/2014/main" id="{A611C36F-4448-4279-8552-28C42ECE4928}"/>
              </a:ext>
            </a:extLst>
          </p:cNvPr>
          <p:cNvSpPr>
            <a:spLocks noGrp="1"/>
          </p:cNvSpPr>
          <p:nvPr>
            <p:ph type="sldNum" sz="quarter" idx="12"/>
          </p:nvPr>
        </p:nvSpPr>
        <p:spPr/>
        <p:txBody>
          <a:bodyPr>
            <a:noAutofit/>
          </a:bodyPr>
          <a:lstStyle>
            <a:lvl1pPr>
              <a:defRPr>
                <a:solidFill>
                  <a:schemeClr val="accent1"/>
                </a:solidFill>
              </a:defRPr>
            </a:lvl1pPr>
          </a:lstStyle>
          <a:p>
            <a:fld id="{BF860B6F-2FE3-4DE6-9496-980E987E7466}" type="slidenum">
              <a:rPr lang="en-US" smtClean="0"/>
              <a:pPr/>
              <a:t>‹#›</a:t>
            </a:fld>
            <a:endParaRPr lang="en-US" dirty="0"/>
          </a:p>
        </p:txBody>
      </p:sp>
      <p:sp>
        <p:nvSpPr>
          <p:cNvPr id="8" name="Text Placeholder 10">
            <a:extLst>
              <a:ext uri="{FF2B5EF4-FFF2-40B4-BE49-F238E27FC236}">
                <a16:creationId xmlns:a16="http://schemas.microsoft.com/office/drawing/2014/main" id="{CCB8AC8A-361C-4A01-AEB1-112BEAC4873A}"/>
              </a:ext>
            </a:extLst>
          </p:cNvPr>
          <p:cNvSpPr>
            <a:spLocks noGrp="1"/>
          </p:cNvSpPr>
          <p:nvPr>
            <p:ph type="body" sz="quarter" idx="16" hasCustomPrompt="1"/>
          </p:nvPr>
        </p:nvSpPr>
        <p:spPr>
          <a:xfrm>
            <a:off x="362133" y="3384898"/>
            <a:ext cx="3519487" cy="1588392"/>
          </a:xfrm>
          <a:prstGeom prst="rect">
            <a:avLst/>
          </a:prstGeom>
        </p:spPr>
        <p:txBody>
          <a:bodyPr anchor="ctr">
            <a:noAutofit/>
          </a:bodyPr>
          <a:lstStyle>
            <a:lvl1pPr marL="0" indent="0" algn="l">
              <a:lnSpc>
                <a:spcPct val="150000"/>
              </a:lnSpc>
              <a:spcBef>
                <a:spcPts val="0"/>
              </a:spcBef>
              <a:buNone/>
              <a:defRPr sz="1600" cap="none" spc="10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BE847092-EAA4-4108-A528-108AD1F96436}"/>
              </a:ext>
            </a:extLst>
          </p:cNvPr>
          <p:cNvSpPr>
            <a:spLocks noGrp="1"/>
          </p:cNvSpPr>
          <p:nvPr>
            <p:ph type="title" hasCustomPrompt="1"/>
          </p:nvPr>
        </p:nvSpPr>
        <p:spPr>
          <a:xfrm>
            <a:off x="1200518" y="2211168"/>
            <a:ext cx="5829300" cy="662096"/>
          </a:xfrm>
        </p:spPr>
        <p:txBody>
          <a:bodyPr/>
          <a:lstStyle>
            <a:lvl1pPr>
              <a:defRPr/>
            </a:lvl1pPr>
          </a:lstStyle>
          <a:p>
            <a:r>
              <a:rPr lang="en-US" dirty="0"/>
              <a:t>Click to add title</a:t>
            </a:r>
          </a:p>
        </p:txBody>
      </p:sp>
    </p:spTree>
    <p:extLst>
      <p:ext uri="{BB962C8B-B14F-4D97-AF65-F5344CB8AC3E}">
        <p14:creationId xmlns:p14="http://schemas.microsoft.com/office/powerpoint/2010/main" val="222934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ur Competi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E1A5FC-3F83-4927-88B5-5BCBA3EA6843}"/>
              </a:ext>
            </a:extLst>
          </p:cNvPr>
          <p:cNvSpPr>
            <a:spLocks noGrp="1"/>
          </p:cNvSpPr>
          <p:nvPr>
            <p:ph type="pic" sz="quarter" idx="16" hasCustomPrompt="1"/>
          </p:nvPr>
        </p:nvSpPr>
        <p:spPr>
          <a:xfrm>
            <a:off x="7333860" y="466725"/>
            <a:ext cx="4858139" cy="5924550"/>
          </a:xfrm>
        </p:spPr>
        <p:txBody>
          <a:bodyPr>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4A2EE9FB-42C5-4A09-A4FE-4DDE8CF93548}"/>
              </a:ext>
            </a:extLst>
          </p:cNvPr>
          <p:cNvSpPr>
            <a:spLocks noGrp="1"/>
          </p:cNvSpPr>
          <p:nvPr>
            <p:ph type="dt" sz="half" idx="10"/>
          </p:nvPr>
        </p:nvSpPr>
        <p:spPr/>
        <p:txBody>
          <a:bodyPr>
            <a:noAutofit/>
          </a:bodyPr>
          <a:lstStyle/>
          <a:p>
            <a:r>
              <a:rPr lang="en-US" dirty="0"/>
              <a:t>8/03/20XX</a:t>
            </a:r>
          </a:p>
        </p:txBody>
      </p:sp>
      <p:sp>
        <p:nvSpPr>
          <p:cNvPr id="5" name="Footer Placeholder 4">
            <a:extLst>
              <a:ext uri="{FF2B5EF4-FFF2-40B4-BE49-F238E27FC236}">
                <a16:creationId xmlns:a16="http://schemas.microsoft.com/office/drawing/2014/main" id="{38208DFF-BE58-419E-A8E1-FD94281589CF}"/>
              </a:ext>
            </a:extLst>
          </p:cNvPr>
          <p:cNvSpPr>
            <a:spLocks noGrp="1"/>
          </p:cNvSpPr>
          <p:nvPr>
            <p:ph type="ftr" sz="quarter" idx="11"/>
          </p:nvPr>
        </p:nvSpPr>
        <p:spPr/>
        <p:txBody>
          <a:bodyPr>
            <a:noAutofit/>
          </a:bodyPr>
          <a:lstStyle/>
          <a:p>
            <a:r>
              <a:rPr lang="en-US" dirty="0"/>
              <a:t>PITCH DECK</a:t>
            </a:r>
          </a:p>
        </p:txBody>
      </p:sp>
      <p:sp>
        <p:nvSpPr>
          <p:cNvPr id="6" name="Slide Number Placeholder 5">
            <a:extLst>
              <a:ext uri="{FF2B5EF4-FFF2-40B4-BE49-F238E27FC236}">
                <a16:creationId xmlns:a16="http://schemas.microsoft.com/office/drawing/2014/main" id="{A424A919-F912-4129-B930-D8A078A8C686}"/>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
        <p:nvSpPr>
          <p:cNvPr id="10" name="Text Placeholder 10">
            <a:extLst>
              <a:ext uri="{FF2B5EF4-FFF2-40B4-BE49-F238E27FC236}">
                <a16:creationId xmlns:a16="http://schemas.microsoft.com/office/drawing/2014/main" id="{7CEA9B97-0004-4411-ABB4-A27F463B897A}"/>
              </a:ext>
            </a:extLst>
          </p:cNvPr>
          <p:cNvSpPr>
            <a:spLocks noGrp="1"/>
          </p:cNvSpPr>
          <p:nvPr>
            <p:ph type="body" sz="quarter" idx="13" hasCustomPrompt="1"/>
          </p:nvPr>
        </p:nvSpPr>
        <p:spPr>
          <a:xfrm>
            <a:off x="757045" y="2387634"/>
            <a:ext cx="2824355" cy="3392805"/>
          </a:xfrm>
          <a:prstGeom prst="rect">
            <a:avLst/>
          </a:prstGeom>
        </p:spPr>
        <p:txBody>
          <a:bodyPr anchor="t">
            <a:noAutofit/>
          </a:bodyPr>
          <a:lstStyle>
            <a:lvl1pPr marL="0" indent="0" algn="l">
              <a:lnSpc>
                <a:spcPct val="125000"/>
              </a:lnSpc>
              <a:spcBef>
                <a:spcPts val="1500"/>
              </a:spcBef>
              <a:buNone/>
              <a:defRPr sz="1400" cap="none" spc="100" baseline="0">
                <a:solidFill>
                  <a:schemeClr val="tx1"/>
                </a:solidFill>
                <a:latin typeface="+mn-lt"/>
              </a:defRPr>
            </a:lvl1pPr>
          </a:lstStyle>
          <a:p>
            <a:pPr lvl="0"/>
            <a:r>
              <a:rPr lang="en-US"/>
              <a:t>Click to add text</a:t>
            </a:r>
          </a:p>
        </p:txBody>
      </p:sp>
      <p:sp>
        <p:nvSpPr>
          <p:cNvPr id="11" name="Text Placeholder 10">
            <a:extLst>
              <a:ext uri="{FF2B5EF4-FFF2-40B4-BE49-F238E27FC236}">
                <a16:creationId xmlns:a16="http://schemas.microsoft.com/office/drawing/2014/main" id="{5ED60F60-B501-479A-A75A-8FD1F9796572}"/>
              </a:ext>
            </a:extLst>
          </p:cNvPr>
          <p:cNvSpPr>
            <a:spLocks noGrp="1"/>
          </p:cNvSpPr>
          <p:nvPr>
            <p:ph type="body" sz="quarter" idx="17" hasCustomPrompt="1"/>
          </p:nvPr>
        </p:nvSpPr>
        <p:spPr>
          <a:xfrm>
            <a:off x="757045" y="1804968"/>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9170FD0E-EBE1-4417-BC9D-4CD5F92BFD36}"/>
              </a:ext>
            </a:extLst>
          </p:cNvPr>
          <p:cNvSpPr>
            <a:spLocks noGrp="1"/>
          </p:cNvSpPr>
          <p:nvPr>
            <p:ph type="body" sz="quarter" idx="18" hasCustomPrompt="1"/>
          </p:nvPr>
        </p:nvSpPr>
        <p:spPr>
          <a:xfrm>
            <a:off x="4045452" y="2385650"/>
            <a:ext cx="2824355" cy="3392805"/>
          </a:xfrm>
          <a:prstGeom prst="rect">
            <a:avLst/>
          </a:prstGeom>
        </p:spPr>
        <p:txBody>
          <a:bodyPr anchor="t">
            <a:noAutofit/>
          </a:bodyPr>
          <a:lstStyle>
            <a:lvl1pPr marL="0" indent="0" algn="l">
              <a:lnSpc>
                <a:spcPct val="125000"/>
              </a:lnSpc>
              <a:spcBef>
                <a:spcPts val="1500"/>
              </a:spcBef>
              <a:buNone/>
              <a:defRPr sz="14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17738676-CB36-4BE1-A9C9-0215DEEECB12}"/>
              </a:ext>
            </a:extLst>
          </p:cNvPr>
          <p:cNvSpPr>
            <a:spLocks noGrp="1"/>
          </p:cNvSpPr>
          <p:nvPr>
            <p:ph type="body" sz="quarter" idx="19" hasCustomPrompt="1"/>
          </p:nvPr>
        </p:nvSpPr>
        <p:spPr>
          <a:xfrm>
            <a:off x="4045452" y="1802984"/>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CC438544-38E0-4456-B973-6058B99619B8}"/>
              </a:ext>
            </a:extLst>
          </p:cNvPr>
          <p:cNvSpPr>
            <a:spLocks noGrp="1"/>
          </p:cNvSpPr>
          <p:nvPr>
            <p:ph type="title" hasCustomPrompt="1"/>
          </p:nvPr>
        </p:nvSpPr>
        <p:spPr>
          <a:xfrm>
            <a:off x="724203" y="671808"/>
            <a:ext cx="6041907" cy="639192"/>
          </a:xfrm>
        </p:spPr>
        <p:txBody>
          <a:bodyPr/>
          <a:lstStyle>
            <a:lvl1pPr>
              <a:defRPr/>
            </a:lvl1pPr>
          </a:lstStyle>
          <a:p>
            <a:r>
              <a:rPr lang="en-US" dirty="0"/>
              <a:t>Click to add title</a:t>
            </a:r>
          </a:p>
        </p:txBody>
      </p:sp>
    </p:spTree>
    <p:extLst>
      <p:ext uri="{BB962C8B-B14F-4D97-AF65-F5344CB8AC3E}">
        <p14:creationId xmlns:p14="http://schemas.microsoft.com/office/powerpoint/2010/main" val="4175547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FB6A2A-F24A-4E64-A207-404C8CC76697}"/>
              </a:ext>
              <a:ext uri="{C183D7F6-B498-43B3-948B-1728B52AA6E4}">
                <adec:decorative xmlns:adec="http://schemas.microsoft.com/office/drawing/2017/decorative" val="1"/>
              </a:ext>
            </a:extLst>
          </p:cNvPr>
          <p:cNvSpPr/>
          <p:nvPr userDrawn="1"/>
        </p:nvSpPr>
        <p:spPr>
          <a:xfrm>
            <a:off x="8610600" y="2132410"/>
            <a:ext cx="3581400" cy="2316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129E19EA-E986-4004-8C5B-712009E7877E}"/>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13512B16-8A8E-4099-ACE3-946220C6323F}"/>
              </a:ext>
            </a:extLst>
          </p:cNvPr>
          <p:cNvSpPr>
            <a:spLocks noGrp="1"/>
          </p:cNvSpPr>
          <p:nvPr>
            <p:ph type="ftr" sz="quarter" idx="11"/>
          </p:nvPr>
        </p:nvSpPr>
        <p:spPr/>
        <p:txBody>
          <a:bodyPr>
            <a:noAutofit/>
          </a:bodyPr>
          <a:lstStyle>
            <a:lvl1pPr>
              <a:defRPr>
                <a:solidFill>
                  <a:schemeClr val="accent1"/>
                </a:solidFill>
              </a:defRPr>
            </a:lvl1pPr>
          </a:lstStyle>
          <a:p>
            <a:r>
              <a:rPr lang="en-US" dirty="0"/>
              <a:t>PITCH DECK</a:t>
            </a:r>
          </a:p>
        </p:txBody>
      </p:sp>
      <p:sp>
        <p:nvSpPr>
          <p:cNvPr id="5" name="Slide Number Placeholder 4">
            <a:extLst>
              <a:ext uri="{FF2B5EF4-FFF2-40B4-BE49-F238E27FC236}">
                <a16:creationId xmlns:a16="http://schemas.microsoft.com/office/drawing/2014/main" id="{77D8AF2A-C932-41B3-957E-9888020CD9C9}"/>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9" name="Picture Placeholder 8">
            <a:extLst>
              <a:ext uri="{FF2B5EF4-FFF2-40B4-BE49-F238E27FC236}">
                <a16:creationId xmlns:a16="http://schemas.microsoft.com/office/drawing/2014/main" id="{47D0C286-3FF6-4839-AE38-6F404BF05601}"/>
              </a:ext>
            </a:extLst>
          </p:cNvPr>
          <p:cNvSpPr>
            <a:spLocks noGrp="1"/>
          </p:cNvSpPr>
          <p:nvPr>
            <p:ph type="pic" sz="quarter" idx="13" hasCustomPrompt="1"/>
          </p:nvPr>
        </p:nvSpPr>
        <p:spPr>
          <a:xfrm flipH="1">
            <a:off x="1809750" y="466725"/>
            <a:ext cx="7834312" cy="5924550"/>
          </a:xfrm>
          <a:custGeom>
            <a:avLst/>
            <a:gdLst>
              <a:gd name="connsiteX0" fmla="*/ 7834312 w 7834312"/>
              <a:gd name="connsiteY0" fmla="*/ 0 h 5924550"/>
              <a:gd name="connsiteX1" fmla="*/ 0 w 7834312"/>
              <a:gd name="connsiteY1" fmla="*/ 0 h 5924550"/>
              <a:gd name="connsiteX2" fmla="*/ 0 w 7834312"/>
              <a:gd name="connsiteY2" fmla="*/ 1665685 h 5924550"/>
              <a:gd name="connsiteX3" fmla="*/ 1033462 w 7834312"/>
              <a:gd name="connsiteY3" fmla="*/ 1665685 h 5924550"/>
              <a:gd name="connsiteX4" fmla="*/ 1033462 w 7834312"/>
              <a:gd name="connsiteY4" fmla="*/ 3982640 h 5924550"/>
              <a:gd name="connsiteX5" fmla="*/ 0 w 7834312"/>
              <a:gd name="connsiteY5" fmla="*/ 3982640 h 5924550"/>
              <a:gd name="connsiteX6" fmla="*/ 0 w 7834312"/>
              <a:gd name="connsiteY6" fmla="*/ 5924550 h 5924550"/>
              <a:gd name="connsiteX7" fmla="*/ 7834312 w 7834312"/>
              <a:gd name="connsiteY7" fmla="*/ 5924550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2" h="5924550">
                <a:moveTo>
                  <a:pt x="7834312" y="0"/>
                </a:moveTo>
                <a:lnTo>
                  <a:pt x="0" y="0"/>
                </a:lnTo>
                <a:lnTo>
                  <a:pt x="0" y="1665685"/>
                </a:lnTo>
                <a:lnTo>
                  <a:pt x="1033462" y="1665685"/>
                </a:lnTo>
                <a:lnTo>
                  <a:pt x="1033462" y="3982640"/>
                </a:lnTo>
                <a:lnTo>
                  <a:pt x="0" y="3982640"/>
                </a:lnTo>
                <a:lnTo>
                  <a:pt x="0" y="5924550"/>
                </a:lnTo>
                <a:lnTo>
                  <a:pt x="7834312" y="5924550"/>
                </a:lnTo>
                <a:close/>
              </a:path>
            </a:pathLst>
          </a:custGeom>
        </p:spPr>
        <p:txBody>
          <a:bodyPr wrap="square">
            <a:noAutofit/>
          </a:bodyPr>
          <a:lstStyle>
            <a:lvl1pPr marL="0" indent="0" algn="ctr">
              <a:buNone/>
              <a:defRPr/>
            </a:lvl1pPr>
          </a:lstStyle>
          <a:p>
            <a:r>
              <a:rPr lang="en-US" dirty="0"/>
              <a:t>Click to add photo</a:t>
            </a:r>
          </a:p>
        </p:txBody>
      </p:sp>
      <p:sp>
        <p:nvSpPr>
          <p:cNvPr id="17" name="Text Placeholder 10">
            <a:extLst>
              <a:ext uri="{FF2B5EF4-FFF2-40B4-BE49-F238E27FC236}">
                <a16:creationId xmlns:a16="http://schemas.microsoft.com/office/drawing/2014/main" id="{88038514-112A-4AE2-BA52-286C38492F8D}"/>
              </a:ext>
            </a:extLst>
          </p:cNvPr>
          <p:cNvSpPr>
            <a:spLocks noGrp="1"/>
          </p:cNvSpPr>
          <p:nvPr>
            <p:ph type="body" sz="quarter" idx="16" hasCustomPrompt="1"/>
          </p:nvPr>
        </p:nvSpPr>
        <p:spPr>
          <a:xfrm>
            <a:off x="9210675" y="2579352"/>
            <a:ext cx="2381250" cy="1423068"/>
          </a:xfrm>
          <a:prstGeom prst="rect">
            <a:avLst/>
          </a:prstGeom>
        </p:spPr>
        <p:txBody>
          <a:bodyPr anchor="t">
            <a:noAutofit/>
          </a:bodyPr>
          <a:lstStyle>
            <a:lvl1pPr marL="0" indent="0" algn="l">
              <a:lnSpc>
                <a:spcPct val="125000"/>
              </a:lnSpc>
              <a:spcBef>
                <a:spcPts val="0"/>
              </a:spcBef>
              <a:buNone/>
              <a:defRPr sz="1600" cap="none" spc="100" baseline="0">
                <a:solidFill>
                  <a:schemeClr val="accent6"/>
                </a:solidFill>
                <a:latin typeface="+mn-lt"/>
              </a:defRPr>
            </a:lvl1pPr>
          </a:lstStyle>
          <a:p>
            <a:pPr lvl="0"/>
            <a:r>
              <a:rPr lang="en-US"/>
              <a:t>Click to add text</a:t>
            </a:r>
          </a:p>
        </p:txBody>
      </p:sp>
      <p:sp>
        <p:nvSpPr>
          <p:cNvPr id="11" name="Title 1">
            <a:extLst>
              <a:ext uri="{FF2B5EF4-FFF2-40B4-BE49-F238E27FC236}">
                <a16:creationId xmlns:a16="http://schemas.microsoft.com/office/drawing/2014/main" id="{9C27393D-ACFC-4AC9-93A3-FE24F0D12E57}"/>
              </a:ext>
            </a:extLst>
          </p:cNvPr>
          <p:cNvSpPr>
            <a:spLocks noGrp="1"/>
          </p:cNvSpPr>
          <p:nvPr>
            <p:ph type="title" hasCustomPrompt="1"/>
          </p:nvPr>
        </p:nvSpPr>
        <p:spPr>
          <a:xfrm rot="16200000">
            <a:off x="-1129259" y="3009387"/>
            <a:ext cx="4138612" cy="562995"/>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3903548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3A73-DC03-0DAC-288F-2D09B8E2F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58075-5435-D036-C888-84399DE028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3029C4-AAC6-AF77-EA69-3E5D083DB2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5AC24E-6D7C-B125-14DE-23ECD18E58FB}"/>
              </a:ext>
            </a:extLst>
          </p:cNvPr>
          <p:cNvSpPr>
            <a:spLocks noGrp="1"/>
          </p:cNvSpPr>
          <p:nvPr>
            <p:ph type="dt" sz="half" idx="10"/>
          </p:nvPr>
        </p:nvSpPr>
        <p:spPr/>
        <p:txBody>
          <a:bodyPr/>
          <a:lstStyle/>
          <a:p>
            <a:fld id="{629DFA89-8F4E-449F-8E8A-F4388CCF94C3}" type="datetimeFigureOut">
              <a:rPr lang="en-US" smtClean="0"/>
              <a:t>3/29/2023</a:t>
            </a:fld>
            <a:endParaRPr lang="en-US"/>
          </a:p>
        </p:txBody>
      </p:sp>
      <p:sp>
        <p:nvSpPr>
          <p:cNvPr id="6" name="Footer Placeholder 5">
            <a:extLst>
              <a:ext uri="{FF2B5EF4-FFF2-40B4-BE49-F238E27FC236}">
                <a16:creationId xmlns:a16="http://schemas.microsoft.com/office/drawing/2014/main" id="{28EF882B-6F3A-FF4A-BCEA-82AAE4300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7E558-80F4-C0F7-B697-B5118649C785}"/>
              </a:ext>
            </a:extLst>
          </p:cNvPr>
          <p:cNvSpPr>
            <a:spLocks noGrp="1"/>
          </p:cNvSpPr>
          <p:nvPr>
            <p:ph type="sldNum" sz="quarter" idx="12"/>
          </p:nvPr>
        </p:nvSpPr>
        <p:spPr/>
        <p:txBody>
          <a:bodyPr/>
          <a:lstStyle/>
          <a:p>
            <a:fld id="{EDC04DBA-6888-486D-940B-7C582527D388}" type="slidenum">
              <a:rPr lang="en-US" smtClean="0"/>
              <a:t>‹#›</a:t>
            </a:fld>
            <a:endParaRPr lang="en-US"/>
          </a:p>
        </p:txBody>
      </p:sp>
    </p:spTree>
    <p:extLst>
      <p:ext uri="{BB962C8B-B14F-4D97-AF65-F5344CB8AC3E}">
        <p14:creationId xmlns:p14="http://schemas.microsoft.com/office/powerpoint/2010/main" val="1919372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129298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63520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rgbClr val="FAF7E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957590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94562"/>
          </a:xfrm>
        </p:spPr>
        <p:txBody>
          <a:bodyPr/>
          <a:lstStyle>
            <a:lvl1pPr>
              <a:defRPr sz="2200" b="0" i="0">
                <a:latin typeface="+mn-lt"/>
              </a:defRPr>
            </a:lvl1pPr>
            <a:lvl2pPr>
              <a:defRPr sz="2000" b="0" i="0">
                <a:solidFill>
                  <a:srgbClr val="006649"/>
                </a:solidFill>
                <a:latin typeface="+mn-lt"/>
              </a:defRPr>
            </a:lvl2pPr>
            <a:lvl3pPr>
              <a:defRPr b="0" i="0">
                <a:solidFill>
                  <a:srgbClr val="006649"/>
                </a:solidFill>
                <a:latin typeface="+mn-lt"/>
              </a:defRPr>
            </a:lvl3pPr>
            <a:lvl4pPr>
              <a:defRPr b="0" i="0">
                <a:solidFill>
                  <a:srgbClr val="006649"/>
                </a:solidFill>
                <a:latin typeface="+mn-lt"/>
              </a:defRPr>
            </a:lvl4pPr>
            <a:lvl5pPr>
              <a:defRPr b="0" i="0">
                <a:solidFill>
                  <a:srgbClr val="00664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51184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chemeClr val="tx2"/>
                </a:solidFill>
                <a:latin typeface="+mn-lt"/>
              </a:defRPr>
            </a:lvl2pPr>
            <a:lvl3pPr>
              <a:defRPr b="0" i="0">
                <a:solidFill>
                  <a:schemeClr val="tx2"/>
                </a:solidFill>
                <a:latin typeface="+mn-lt"/>
              </a:defRPr>
            </a:lvl3pPr>
            <a:lvl4pPr>
              <a:defRPr b="0" i="0">
                <a:solidFill>
                  <a:schemeClr val="tx2"/>
                </a:solidFill>
                <a:latin typeface="+mn-lt"/>
              </a:defRPr>
            </a:lvl4pPr>
            <a:lvl5pPr>
              <a:defRPr b="0" i="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tx1"/>
                </a:solidFill>
                <a:latin typeface="+mj-lt"/>
              </a:rPr>
              <a:t>Continued headline for slides that share the same section title</a:t>
            </a:r>
          </a:p>
        </p:txBody>
      </p:sp>
    </p:spTree>
    <p:extLst>
      <p:ext uri="{BB962C8B-B14F-4D97-AF65-F5344CB8AC3E}">
        <p14:creationId xmlns:p14="http://schemas.microsoft.com/office/powerpoint/2010/main" val="2637320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246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vl1pPr>
          </a:lstStyle>
          <a:p>
            <a:r>
              <a:rPr lang="en-US"/>
              <a:t>Click to edit Master title style</a:t>
            </a:r>
          </a:p>
        </p:txBody>
      </p:sp>
    </p:spTree>
    <p:extLst>
      <p:ext uri="{BB962C8B-B14F-4D97-AF65-F5344CB8AC3E}">
        <p14:creationId xmlns:p14="http://schemas.microsoft.com/office/powerpoint/2010/main" val="1439261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735854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120089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832585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atin typeface="+mj-lt"/>
              </a:defRPr>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3495448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rgbClr val="FAF7E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679050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86344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119374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bg2"/>
                </a:solidFill>
                <a:latin typeface="+mj-lt"/>
              </a:rPr>
              <a:t>Continued headline for slides that share the same section title</a:t>
            </a:r>
          </a:p>
        </p:txBody>
      </p:sp>
    </p:spTree>
    <p:extLst>
      <p:ext uri="{BB962C8B-B14F-4D97-AF65-F5344CB8AC3E}">
        <p14:creationId xmlns:p14="http://schemas.microsoft.com/office/powerpoint/2010/main" val="658358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921415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atin typeface="+mj-lt"/>
              </a:defRPr>
            </a:lvl1pPr>
          </a:lstStyle>
          <a:p>
            <a:r>
              <a:rPr lang="en-US"/>
              <a:t>Click to edit Master title style</a:t>
            </a:r>
          </a:p>
        </p:txBody>
      </p:sp>
    </p:spTree>
    <p:extLst>
      <p:ext uri="{BB962C8B-B14F-4D97-AF65-F5344CB8AC3E}">
        <p14:creationId xmlns:p14="http://schemas.microsoft.com/office/powerpoint/2010/main" val="200086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366823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648192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003322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3937531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459078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94562"/>
          </a:xfrm>
        </p:spPr>
        <p:txBody>
          <a:bodyPr/>
          <a:lstStyle>
            <a:lvl1pPr>
              <a:defRPr sz="2200" b="0" i="0">
                <a:latin typeface="+mn-lt"/>
              </a:defRPr>
            </a:lvl1pPr>
            <a:lvl2pPr>
              <a:defRPr sz="2000" b="0" i="0">
                <a:solidFill>
                  <a:srgbClr val="006649"/>
                </a:solidFill>
                <a:latin typeface="+mn-lt"/>
              </a:defRPr>
            </a:lvl2pPr>
            <a:lvl3pPr>
              <a:defRPr b="0" i="0">
                <a:solidFill>
                  <a:srgbClr val="006649"/>
                </a:solidFill>
                <a:latin typeface="+mn-lt"/>
              </a:defRPr>
            </a:lvl3pPr>
            <a:lvl4pPr>
              <a:defRPr b="0" i="0">
                <a:solidFill>
                  <a:srgbClr val="006649"/>
                </a:solidFill>
                <a:latin typeface="+mn-lt"/>
              </a:defRPr>
            </a:lvl4pPr>
            <a:lvl5pPr>
              <a:defRPr b="0" i="0">
                <a:solidFill>
                  <a:srgbClr val="00664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1096184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chemeClr val="tx2"/>
                </a:solidFill>
                <a:latin typeface="+mn-lt"/>
              </a:defRPr>
            </a:lvl2pPr>
            <a:lvl3pPr>
              <a:defRPr b="0" i="0">
                <a:solidFill>
                  <a:schemeClr val="tx2"/>
                </a:solidFill>
                <a:latin typeface="+mn-lt"/>
              </a:defRPr>
            </a:lvl3pPr>
            <a:lvl4pPr>
              <a:defRPr b="0" i="0">
                <a:solidFill>
                  <a:schemeClr val="tx2"/>
                </a:solidFill>
                <a:latin typeface="+mn-lt"/>
              </a:defRPr>
            </a:lvl4pPr>
            <a:lvl5pPr>
              <a:defRPr b="0" i="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tx1"/>
                </a:solidFill>
                <a:latin typeface="+mj-lt"/>
              </a:rPr>
              <a:t>Continued headline for slides that share the same section title</a:t>
            </a:r>
          </a:p>
        </p:txBody>
      </p:sp>
    </p:spTree>
    <p:extLst>
      <p:ext uri="{BB962C8B-B14F-4D97-AF65-F5344CB8AC3E}">
        <p14:creationId xmlns:p14="http://schemas.microsoft.com/office/powerpoint/2010/main" val="202423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bg2"/>
                </a:solidFill>
                <a:latin typeface="+mj-lt"/>
              </a:rPr>
              <a:t>Continued headline for slides that share the same section title</a:t>
            </a:r>
          </a:p>
        </p:txBody>
      </p:sp>
    </p:spTree>
    <p:extLst>
      <p:ext uri="{BB962C8B-B14F-4D97-AF65-F5344CB8AC3E}">
        <p14:creationId xmlns:p14="http://schemas.microsoft.com/office/powerpoint/2010/main" val="1119612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7692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vl1pPr>
          </a:lstStyle>
          <a:p>
            <a:r>
              <a:rPr lang="en-US"/>
              <a:t>Click to edit Master title style</a:t>
            </a:r>
          </a:p>
        </p:txBody>
      </p:sp>
    </p:spTree>
    <p:extLst>
      <p:ext uri="{BB962C8B-B14F-4D97-AF65-F5344CB8AC3E}">
        <p14:creationId xmlns:p14="http://schemas.microsoft.com/office/powerpoint/2010/main" val="2578157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552825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135054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387732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35316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atin typeface="+mj-lt"/>
              </a:defRPr>
            </a:lvl1pPr>
          </a:lstStyle>
          <a:p>
            <a:r>
              <a:rPr lang="en-US"/>
              <a:t>Click to edit Master title style</a:t>
            </a:r>
          </a:p>
        </p:txBody>
      </p:sp>
    </p:spTree>
    <p:extLst>
      <p:ext uri="{BB962C8B-B14F-4D97-AF65-F5344CB8AC3E}">
        <p14:creationId xmlns:p14="http://schemas.microsoft.com/office/powerpoint/2010/main" val="248285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47094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32621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84325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jpeg"/><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3.jpe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4.jpeg"/><Relationship Id="rId5" Type="http://schemas.openxmlformats.org/officeDocument/2006/relationships/slideLayout" Target="../slideLayouts/slideLayout40.xml"/><Relationship Id="rId10"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1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2892491" cy="365125"/>
          </a:xfrm>
          <a:prstGeom prst="rect">
            <a:avLst/>
          </a:prstGeom>
        </p:spPr>
        <p:txBody>
          <a:bodyPr anchor="ctr"/>
          <a:lstStyle>
            <a:lvl1pPr algn="r">
              <a:defRPr sz="1200" b="0" i="0" spc="100" baseline="0">
                <a:solidFill>
                  <a:srgbClr val="FAF7EE"/>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1"/>
                </a:solidFill>
                <a:latin typeface="P22 Mackinac Pro Medium" panose="02000000000000000000" pitchFamily="2" charset="77"/>
                <a:ea typeface="P22 Mackinac Pro Medium" panose="02000000000000000000" pitchFamily="2" charset="77"/>
              </a:defRPr>
            </a:lvl1pPr>
          </a:lstStyle>
          <a:p>
            <a:r>
              <a:rPr lang="en-US"/>
              <a:t>DEPARTMENT OF COMMUNICATION SCIENCES AND DISORDERS</a:t>
            </a:r>
          </a:p>
        </p:txBody>
      </p:sp>
    </p:spTree>
    <p:extLst>
      <p:ext uri="{BB962C8B-B14F-4D97-AF65-F5344CB8AC3E}">
        <p14:creationId xmlns:p14="http://schemas.microsoft.com/office/powerpoint/2010/main" val="360405435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70" r:id="rId4"/>
    <p:sldLayoutId id="2147483652" r:id="rId5"/>
    <p:sldLayoutId id="2147483656" r:id="rId6"/>
    <p:sldLayoutId id="2147483658" r:id="rId7"/>
    <p:sldLayoutId id="2147483659" r:id="rId8"/>
    <p:sldLayoutId id="2147483655"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hf sldNum="0" hdr="0"/>
  <p:txStyles>
    <p:titleStyle>
      <a:lvl1pPr algn="l" defTabSz="914400" rtl="0" eaLnBrk="1" latinLnBrk="0" hangingPunct="1">
        <a:lnSpc>
          <a:spcPts val="4000"/>
        </a:lnSpc>
        <a:spcBef>
          <a:spcPct val="0"/>
        </a:spcBef>
        <a:buNone/>
        <a:defRPr sz="4000" b="0" i="0" kern="1200">
          <a:solidFill>
            <a:srgbClr val="FAF7EE"/>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7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2892491" cy="365125"/>
          </a:xfrm>
          <a:prstGeom prst="rect">
            <a:avLst/>
          </a:prstGeom>
        </p:spPr>
        <p:txBody>
          <a:bodyPr anchor="ctr"/>
          <a:lstStyle>
            <a:lvl1pPr algn="r">
              <a:defRPr sz="1200" b="0" i="0" spc="100" baseline="0">
                <a:solidFill>
                  <a:srgbClr val="124735"/>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rgbClr val="124735"/>
                </a:solidFill>
                <a:latin typeface="P22 Mackinac Pro Medium" panose="02000000000000000000" pitchFamily="2" charset="77"/>
                <a:ea typeface="P22 Mackinac Pro Medium" panose="02000000000000000000" pitchFamily="2" charset="77"/>
              </a:defRPr>
            </a:lvl1pPr>
          </a:lstStyle>
          <a:p>
            <a:r>
              <a:rPr lang="en-US"/>
              <a:t>DEPARTMENT OF COMMUNICATION SCIENCES AND DISORDERS</a:t>
            </a:r>
          </a:p>
        </p:txBody>
      </p:sp>
    </p:spTree>
    <p:extLst>
      <p:ext uri="{BB962C8B-B14F-4D97-AF65-F5344CB8AC3E}">
        <p14:creationId xmlns:p14="http://schemas.microsoft.com/office/powerpoint/2010/main" val="15411493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1" r:id="rId4"/>
    <p:sldLayoutId id="2147483665" r:id="rId5"/>
    <p:sldLayoutId id="2147483666" r:id="rId6"/>
    <p:sldLayoutId id="2147483667" r:id="rId7"/>
    <p:sldLayoutId id="2147483668" r:id="rId8"/>
    <p:sldLayoutId id="2147483669" r:id="rId9"/>
  </p:sldLayoutIdLst>
  <p:hf sldNum="0" hdr="0"/>
  <p:txStyles>
    <p:titleStyle>
      <a:lvl1pPr algn="l" defTabSz="914400" rtl="0" eaLnBrk="1" latinLnBrk="0" hangingPunct="1">
        <a:lnSpc>
          <a:spcPts val="4000"/>
        </a:lnSpc>
        <a:spcBef>
          <a:spcPct val="0"/>
        </a:spcBef>
        <a:buNone/>
        <a:defRPr sz="4000" b="0" i="0" kern="1200">
          <a:solidFill>
            <a:srgbClr val="006649"/>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1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3803782" cy="365125"/>
          </a:xfrm>
          <a:prstGeom prst="rect">
            <a:avLst/>
          </a:prstGeom>
        </p:spPr>
        <p:txBody>
          <a:bodyPr anchor="ctr"/>
          <a:lstStyle>
            <a:lvl1pPr algn="r">
              <a:defRPr sz="1200" b="0" i="0" spc="100" baseline="0">
                <a:solidFill>
                  <a:srgbClr val="FAF7EE"/>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1"/>
                </a:solidFill>
                <a:latin typeface="P22 Mackinac Pro Medium" panose="02000000000000000000" pitchFamily="2" charset="77"/>
                <a:ea typeface="P22 Mackinac Pro Medium" panose="02000000000000000000" pitchFamily="2" charset="77"/>
              </a:defRPr>
            </a:lvl1pPr>
          </a:lstStyle>
          <a:p>
            <a:r>
              <a:rPr lang="en-US"/>
              <a:t>DEPARTMENT OF COMMUNICATION SCIENCES AND DISORDERS</a:t>
            </a:r>
          </a:p>
        </p:txBody>
      </p:sp>
    </p:spTree>
    <p:extLst>
      <p:ext uri="{BB962C8B-B14F-4D97-AF65-F5344CB8AC3E}">
        <p14:creationId xmlns:p14="http://schemas.microsoft.com/office/powerpoint/2010/main" val="103732097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sldNum="0" hdr="0"/>
  <p:txStyles>
    <p:titleStyle>
      <a:lvl1pPr algn="l" defTabSz="914400" rtl="0" eaLnBrk="1" latinLnBrk="0" hangingPunct="1">
        <a:lnSpc>
          <a:spcPts val="4000"/>
        </a:lnSpc>
        <a:spcBef>
          <a:spcPct val="0"/>
        </a:spcBef>
        <a:buNone/>
        <a:defRPr sz="4000" b="0" i="0" kern="1200">
          <a:solidFill>
            <a:srgbClr val="FAF7EE"/>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7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860950" y="6356350"/>
            <a:ext cx="3163099" cy="365125"/>
          </a:xfrm>
          <a:prstGeom prst="rect">
            <a:avLst/>
          </a:prstGeom>
        </p:spPr>
        <p:txBody>
          <a:bodyPr anchor="ctr"/>
          <a:lstStyle>
            <a:lvl1pPr algn="r">
              <a:defRPr sz="1200" b="0" i="0" spc="100" baseline="0">
                <a:solidFill>
                  <a:schemeClr val="bg2"/>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2"/>
                </a:solidFill>
                <a:latin typeface="P22 Mackinac Pro Medium" panose="02000000000000000000" pitchFamily="2" charset="77"/>
                <a:ea typeface="P22 Mackinac Pro Medium" panose="02000000000000000000" pitchFamily="2" charset="77"/>
              </a:defRPr>
            </a:lvl1pPr>
          </a:lstStyle>
          <a:p>
            <a:r>
              <a:rPr lang="en-US"/>
              <a:t>DEPARTMENT OF COMMUNICATION SCIENCES AND DISORDERS</a:t>
            </a:r>
          </a:p>
        </p:txBody>
      </p:sp>
    </p:spTree>
    <p:extLst>
      <p:ext uri="{BB962C8B-B14F-4D97-AF65-F5344CB8AC3E}">
        <p14:creationId xmlns:p14="http://schemas.microsoft.com/office/powerpoint/2010/main" val="16062478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p:txStyles>
    <p:titleStyle>
      <a:lvl1pPr algn="l" defTabSz="914400" rtl="0" eaLnBrk="1" latinLnBrk="0" hangingPunct="1">
        <a:lnSpc>
          <a:spcPts val="4000"/>
        </a:lnSpc>
        <a:spcBef>
          <a:spcPct val="0"/>
        </a:spcBef>
        <a:buNone/>
        <a:defRPr sz="4000" b="0" i="0" kern="1200">
          <a:solidFill>
            <a:srgbClr val="006649"/>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https://www.youtube.com/embed/AA3ZW9H4dxU?feature=oembed" TargetMode="External"/><Relationship Id="rId1" Type="http://schemas.openxmlformats.org/officeDocument/2006/relationships/video" Target="https://www.youtube.com/embed/ekFK94uXnnM?feature=oembed" TargetMode="Externa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6E7D83E5-38E2-BC46-9165-635F485C9ED2}"/>
              </a:ext>
            </a:extLst>
          </p:cNvPr>
          <p:cNvSpPr>
            <a:spLocks noGrp="1"/>
          </p:cNvSpPr>
          <p:nvPr>
            <p:ph type="subTitle" idx="1"/>
          </p:nvPr>
        </p:nvSpPr>
        <p:spPr/>
        <p:txBody>
          <a:bodyPr vert="horz" lIns="91440" tIns="45720" rIns="91440" bIns="45720" rtlCol="0" anchor="t">
            <a:normAutofit/>
          </a:bodyPr>
          <a:lstStyle/>
          <a:p>
            <a:r>
              <a:rPr lang="en-US" dirty="0"/>
              <a:t>Overview of Programs in Communication Sciences and Disorders</a:t>
            </a:r>
          </a:p>
        </p:txBody>
      </p:sp>
      <p:sp>
        <p:nvSpPr>
          <p:cNvPr id="12" name="Title 11">
            <a:extLst>
              <a:ext uri="{FF2B5EF4-FFF2-40B4-BE49-F238E27FC236}">
                <a16:creationId xmlns:a16="http://schemas.microsoft.com/office/drawing/2014/main" id="{8A49B078-616A-4948-A0E2-47AA03ED190A}"/>
              </a:ext>
            </a:extLst>
          </p:cNvPr>
          <p:cNvSpPr>
            <a:spLocks noGrp="1"/>
          </p:cNvSpPr>
          <p:nvPr>
            <p:ph type="title"/>
          </p:nvPr>
        </p:nvSpPr>
        <p:spPr/>
        <p:txBody>
          <a:bodyPr/>
          <a:lstStyle/>
          <a:p>
            <a:r>
              <a:rPr lang="en-US" dirty="0">
                <a:ea typeface="P22 Mackinac Pro Book"/>
              </a:rPr>
              <a:t>IHS 1200 </a:t>
            </a:r>
            <a:br>
              <a:rPr lang="en-US" dirty="0">
                <a:ea typeface="P22 Mackinac Pro Book"/>
              </a:rPr>
            </a:br>
            <a:r>
              <a:rPr lang="en-US" dirty="0">
                <a:ea typeface="P22 Mackinac Pro Book"/>
              </a:rPr>
              <a:t>Faculty Panel</a:t>
            </a:r>
          </a:p>
        </p:txBody>
      </p:sp>
      <p:sp>
        <p:nvSpPr>
          <p:cNvPr id="2" name="Date Placeholder 1">
            <a:extLst>
              <a:ext uri="{FF2B5EF4-FFF2-40B4-BE49-F238E27FC236}">
                <a16:creationId xmlns:a16="http://schemas.microsoft.com/office/drawing/2014/main" id="{69A06260-4270-EC45-B116-F264AD2535BC}"/>
              </a:ext>
            </a:extLst>
          </p:cNvPr>
          <p:cNvSpPr>
            <a:spLocks noGrp="1"/>
          </p:cNvSpPr>
          <p:nvPr>
            <p:ph type="dt" sz="half" idx="10"/>
          </p:nvPr>
        </p:nvSpPr>
        <p:spPr/>
        <p:txBody>
          <a:bodyPr anchor="ctr">
            <a:normAutofit/>
          </a:bodyPr>
          <a:lstStyle/>
          <a:p>
            <a:pPr>
              <a:spcAft>
                <a:spcPts val="600"/>
              </a:spcAft>
            </a:pPr>
            <a:r>
              <a:rPr lang="en-US"/>
              <a:t>OHIO Up Close</a:t>
            </a:r>
          </a:p>
        </p:txBody>
      </p:sp>
      <p:sp>
        <p:nvSpPr>
          <p:cNvPr id="3" name="Footer Placeholder 2">
            <a:extLst>
              <a:ext uri="{FF2B5EF4-FFF2-40B4-BE49-F238E27FC236}">
                <a16:creationId xmlns:a16="http://schemas.microsoft.com/office/drawing/2014/main" id="{BC6EDDBA-CA73-D944-950A-61D62AE84C22}"/>
              </a:ext>
            </a:extLst>
          </p:cNvPr>
          <p:cNvSpPr>
            <a:spLocks noGrp="1"/>
          </p:cNvSpPr>
          <p:nvPr>
            <p:ph type="ftr" sz="quarter" idx="11"/>
          </p:nvPr>
        </p:nvSpPr>
        <p:spPr/>
        <p:txBody>
          <a:bodyPr anchor="ctr">
            <a:normAutofit/>
          </a:bodyPr>
          <a:lstStyle/>
          <a:p>
            <a:pPr>
              <a:spcAft>
                <a:spcPts val="600"/>
              </a:spcAft>
            </a:pPr>
            <a:r>
              <a:rPr lang="en-US"/>
              <a:t>DEPARTMENT OF COMMUNICATION SCIENCES AND DISORDERS</a:t>
            </a:r>
          </a:p>
        </p:txBody>
      </p:sp>
    </p:spTree>
    <p:extLst>
      <p:ext uri="{BB962C8B-B14F-4D97-AF65-F5344CB8AC3E}">
        <p14:creationId xmlns:p14="http://schemas.microsoft.com/office/powerpoint/2010/main" val="958642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AC8C-AD78-1C00-752F-59C0A2BD763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Certificate Pre-Requisite Courses:</a:t>
            </a:r>
          </a:p>
        </p:txBody>
      </p:sp>
      <p:pic>
        <p:nvPicPr>
          <p:cNvPr id="7" name="Content Placeholder 6" descr="Text, letter&#10;&#10;Description automatically generated">
            <a:extLst>
              <a:ext uri="{FF2B5EF4-FFF2-40B4-BE49-F238E27FC236}">
                <a16:creationId xmlns:a16="http://schemas.microsoft.com/office/drawing/2014/main" id="{20DC808B-EDD6-5942-3762-53052020AC29}"/>
              </a:ext>
            </a:extLst>
          </p:cNvPr>
          <p:cNvPicPr>
            <a:picLocks noGrp="1" noChangeAspect="1"/>
          </p:cNvPicPr>
          <p:nvPr>
            <p:ph idx="1"/>
          </p:nvPr>
        </p:nvPicPr>
        <p:blipFill>
          <a:blip r:embed="rId2"/>
          <a:stretch>
            <a:fillRect/>
          </a:stretch>
        </p:blipFill>
        <p:spPr>
          <a:xfrm>
            <a:off x="1683396" y="2117725"/>
            <a:ext cx="8818858" cy="3868738"/>
          </a:xfrm>
        </p:spPr>
      </p:pic>
    </p:spTree>
    <p:extLst>
      <p:ext uri="{BB962C8B-B14F-4D97-AF65-F5344CB8AC3E}">
        <p14:creationId xmlns:p14="http://schemas.microsoft.com/office/powerpoint/2010/main" val="2095579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C833-C355-3CE3-53C4-80DF5907FE2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Certificate Required Core Courses</a:t>
            </a:r>
          </a:p>
        </p:txBody>
      </p:sp>
      <p:pic>
        <p:nvPicPr>
          <p:cNvPr id="6" name="Content Placeholder 5" descr="Text, letter&#10;&#10;Description automatically generated">
            <a:extLst>
              <a:ext uri="{FF2B5EF4-FFF2-40B4-BE49-F238E27FC236}">
                <a16:creationId xmlns:a16="http://schemas.microsoft.com/office/drawing/2014/main" id="{7D5DC5BF-D817-2D26-FCCA-9C9F4731915F}"/>
              </a:ext>
            </a:extLst>
          </p:cNvPr>
          <p:cNvPicPr>
            <a:picLocks noGrp="1" noChangeAspect="1"/>
          </p:cNvPicPr>
          <p:nvPr>
            <p:ph idx="1"/>
          </p:nvPr>
        </p:nvPicPr>
        <p:blipFill>
          <a:blip r:embed="rId2"/>
          <a:stretch>
            <a:fillRect/>
          </a:stretch>
        </p:blipFill>
        <p:spPr>
          <a:xfrm>
            <a:off x="510063" y="1388303"/>
            <a:ext cx="10719912" cy="4826230"/>
          </a:xfrm>
        </p:spPr>
      </p:pic>
    </p:spTree>
    <p:extLst>
      <p:ext uri="{BB962C8B-B14F-4D97-AF65-F5344CB8AC3E}">
        <p14:creationId xmlns:p14="http://schemas.microsoft.com/office/powerpoint/2010/main" val="3848941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E169-6745-B1A5-2DBF-9E971F82052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Certificate Outside Options</a:t>
            </a:r>
          </a:p>
        </p:txBody>
      </p:sp>
      <p:graphicFrame>
        <p:nvGraphicFramePr>
          <p:cNvPr id="4" name="Content Placeholder 3">
            <a:extLst>
              <a:ext uri="{FF2B5EF4-FFF2-40B4-BE49-F238E27FC236}">
                <a16:creationId xmlns:a16="http://schemas.microsoft.com/office/drawing/2014/main" id="{5A30B6B5-AACB-7BEC-31A5-C7AC0EB63AC5}"/>
              </a:ext>
            </a:extLst>
          </p:cNvPr>
          <p:cNvGraphicFramePr>
            <a:graphicFrameLocks noGrp="1"/>
          </p:cNvGraphicFramePr>
          <p:nvPr>
            <p:ph idx="1"/>
            <p:extLst>
              <p:ext uri="{D42A27DB-BD31-4B8C-83A1-F6EECF244321}">
                <p14:modId xmlns:p14="http://schemas.microsoft.com/office/powerpoint/2010/main" val="4248325125"/>
              </p:ext>
            </p:extLst>
          </p:nvPr>
        </p:nvGraphicFramePr>
        <p:xfrm>
          <a:off x="643467" y="1801773"/>
          <a:ext cx="10905067" cy="4210472"/>
        </p:xfrm>
        <a:graphic>
          <a:graphicData uri="http://schemas.openxmlformats.org/drawingml/2006/table">
            <a:tbl>
              <a:tblPr firstRow="1" firstCol="1" bandRow="1">
                <a:tableStyleId>{8799B23B-EC83-4686-B30A-512413B5E67A}</a:tableStyleId>
              </a:tblPr>
              <a:tblGrid>
                <a:gridCol w="3025696">
                  <a:extLst>
                    <a:ext uri="{9D8B030D-6E8A-4147-A177-3AD203B41FA5}">
                      <a16:colId xmlns:a16="http://schemas.microsoft.com/office/drawing/2014/main" val="2049312487"/>
                    </a:ext>
                  </a:extLst>
                </a:gridCol>
                <a:gridCol w="6828417">
                  <a:extLst>
                    <a:ext uri="{9D8B030D-6E8A-4147-A177-3AD203B41FA5}">
                      <a16:colId xmlns:a16="http://schemas.microsoft.com/office/drawing/2014/main" val="1627178920"/>
                    </a:ext>
                  </a:extLst>
                </a:gridCol>
                <a:gridCol w="1050954">
                  <a:extLst>
                    <a:ext uri="{9D8B030D-6E8A-4147-A177-3AD203B41FA5}">
                      <a16:colId xmlns:a16="http://schemas.microsoft.com/office/drawing/2014/main" val="3165831678"/>
                    </a:ext>
                  </a:extLst>
                </a:gridCol>
              </a:tblGrid>
              <a:tr h="4141107">
                <a:tc>
                  <a:txBody>
                    <a:bodyPr/>
                    <a:lstStyle/>
                    <a:p>
                      <a:pPr marL="0" marR="0" indent="0">
                        <a:lnSpc>
                          <a:spcPct val="107000"/>
                        </a:lnSpc>
                        <a:spcBef>
                          <a:spcPts val="0"/>
                        </a:spcBef>
                        <a:spcAft>
                          <a:spcPts val="0"/>
                        </a:spcAft>
                      </a:pPr>
                      <a:r>
                        <a:rPr lang="en-US" sz="1500" b="1" cap="none" spc="0" dirty="0">
                          <a:solidFill>
                            <a:schemeClr val="bg1"/>
                          </a:solidFill>
                          <a:effectLst/>
                        </a:rPr>
                        <a:t>EDCS 1011 Intro to </a:t>
                      </a:r>
                    </a:p>
                    <a:p>
                      <a:pPr marL="0" marR="0" indent="0">
                        <a:lnSpc>
                          <a:spcPct val="107000"/>
                        </a:lnSpc>
                        <a:spcBef>
                          <a:spcPts val="0"/>
                        </a:spcBef>
                        <a:spcAft>
                          <a:spcPts val="0"/>
                        </a:spcAft>
                      </a:pPr>
                      <a:r>
                        <a:rPr lang="en-US" sz="1500" b="1" cap="none" spc="0" dirty="0">
                          <a:solidFill>
                            <a:schemeClr val="bg1"/>
                          </a:solidFill>
                          <a:effectLst/>
                        </a:rPr>
                        <a:t>Diversity Studies </a:t>
                      </a:r>
                    </a:p>
                    <a:p>
                      <a:pPr marL="0" marR="0" indent="0">
                        <a:lnSpc>
                          <a:spcPct val="107000"/>
                        </a:lnSpc>
                        <a:spcBef>
                          <a:spcPts val="0"/>
                        </a:spcBef>
                        <a:spcAft>
                          <a:spcPts val="0"/>
                        </a:spcAft>
                      </a:pPr>
                      <a:r>
                        <a:rPr lang="en-US" sz="1500" b="1" cap="none" spc="0" dirty="0">
                          <a:solidFill>
                            <a:schemeClr val="bg1"/>
                          </a:solidFill>
                          <a:effectLst/>
                        </a:rPr>
                        <a:t> </a:t>
                      </a:r>
                    </a:p>
                    <a:p>
                      <a:pPr marL="0" marR="0" indent="0">
                        <a:lnSpc>
                          <a:spcPct val="107000"/>
                        </a:lnSpc>
                        <a:spcBef>
                          <a:spcPts val="0"/>
                        </a:spcBef>
                        <a:spcAft>
                          <a:spcPts val="0"/>
                        </a:spcAft>
                      </a:pPr>
                      <a:r>
                        <a:rPr lang="en-US" sz="1500" b="1" cap="none" spc="0" dirty="0">
                          <a:solidFill>
                            <a:schemeClr val="bg1"/>
                          </a:solidFill>
                          <a:effectLst/>
                        </a:rPr>
                        <a:t> </a:t>
                      </a:r>
                    </a:p>
                    <a:p>
                      <a:pPr marL="0" marR="0" indent="0">
                        <a:lnSpc>
                          <a:spcPct val="107000"/>
                        </a:lnSpc>
                        <a:spcBef>
                          <a:spcPts val="0"/>
                        </a:spcBef>
                        <a:spcAft>
                          <a:spcPts val="0"/>
                        </a:spcAft>
                      </a:pPr>
                      <a:r>
                        <a:rPr lang="en-US" sz="1500" b="1" cap="none" spc="0" dirty="0">
                          <a:solidFill>
                            <a:schemeClr val="bg1"/>
                          </a:solidFill>
                          <a:effectLst/>
                        </a:rPr>
                        <a:t> </a:t>
                      </a:r>
                    </a:p>
                    <a:p>
                      <a:pPr marL="0" marR="95885" indent="0" algn="ctr">
                        <a:lnSpc>
                          <a:spcPct val="107000"/>
                        </a:lnSpc>
                        <a:spcBef>
                          <a:spcPts val="0"/>
                        </a:spcBef>
                        <a:spcAft>
                          <a:spcPts val="0"/>
                        </a:spcAft>
                      </a:pPr>
                      <a:r>
                        <a:rPr lang="en-US" sz="1500" b="1" cap="none" spc="0" dirty="0">
                          <a:solidFill>
                            <a:schemeClr val="bg1"/>
                          </a:solidFill>
                          <a:effectLst/>
                        </a:rPr>
                        <a:t>-or- </a:t>
                      </a:r>
                    </a:p>
                    <a:p>
                      <a:pPr marL="457200" marR="0" indent="0">
                        <a:lnSpc>
                          <a:spcPct val="107000"/>
                        </a:lnSpc>
                        <a:spcBef>
                          <a:spcPts val="0"/>
                        </a:spcBef>
                        <a:spcAft>
                          <a:spcPts val="0"/>
                        </a:spcAft>
                      </a:pPr>
                      <a:r>
                        <a:rPr lang="en-US" sz="1500" b="1" cap="none" spc="0" dirty="0">
                          <a:solidFill>
                            <a:schemeClr val="bg1"/>
                          </a:solidFill>
                          <a:effectLst/>
                        </a:rPr>
                        <a:t> </a:t>
                      </a:r>
                    </a:p>
                    <a:p>
                      <a:pPr marL="0" marR="0" indent="0">
                        <a:lnSpc>
                          <a:spcPct val="107000"/>
                        </a:lnSpc>
                        <a:spcBef>
                          <a:spcPts val="0"/>
                        </a:spcBef>
                        <a:spcAft>
                          <a:spcPts val="0"/>
                        </a:spcAft>
                      </a:pPr>
                      <a:r>
                        <a:rPr lang="en-US" sz="1500" b="1" cap="none" spc="0" dirty="0">
                          <a:solidFill>
                            <a:schemeClr val="bg1"/>
                          </a:solidFill>
                          <a:effectLst/>
                        </a:rPr>
                        <a:t> </a:t>
                      </a:r>
                    </a:p>
                    <a:p>
                      <a:pPr marL="0" marR="0" indent="0">
                        <a:lnSpc>
                          <a:spcPct val="107000"/>
                        </a:lnSpc>
                        <a:spcBef>
                          <a:spcPts val="0"/>
                        </a:spcBef>
                        <a:spcAft>
                          <a:spcPts val="0"/>
                        </a:spcAft>
                      </a:pPr>
                      <a:r>
                        <a:rPr lang="en-US" sz="1500" b="1" cap="none" spc="0" dirty="0">
                          <a:solidFill>
                            <a:schemeClr val="bg1"/>
                          </a:solidFill>
                          <a:effectLst/>
                        </a:rPr>
                        <a:t>ANTH 1010 Intro to Cultural </a:t>
                      </a:r>
                      <a:r>
                        <a:rPr lang="en-US" sz="1500" b="1" cap="none" spc="0" dirty="0" err="1">
                          <a:solidFill>
                            <a:schemeClr val="bg1"/>
                          </a:solidFill>
                          <a:effectLst/>
                        </a:rPr>
                        <a:t>Anth</a:t>
                      </a:r>
                      <a:r>
                        <a:rPr lang="en-US" sz="1500" b="1" cap="none" spc="0" dirty="0">
                          <a:solidFill>
                            <a:schemeClr val="bg1"/>
                          </a:solidFill>
                          <a:effectLst/>
                        </a:rPr>
                        <a:t>. </a:t>
                      </a:r>
                      <a:endParaRPr lang="en-US" sz="1500" b="1"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07" marR="56351" marT="21603" marB="162016"/>
                </a:tc>
                <a:tc>
                  <a:txBody>
                    <a:bodyPr/>
                    <a:lstStyle/>
                    <a:p>
                      <a:pPr marL="0" marR="0" indent="0">
                        <a:lnSpc>
                          <a:spcPct val="112000"/>
                        </a:lnSpc>
                        <a:spcBef>
                          <a:spcPts val="0"/>
                        </a:spcBef>
                        <a:spcAft>
                          <a:spcPts val="0"/>
                        </a:spcAft>
                      </a:pPr>
                      <a:r>
                        <a:rPr lang="en-US" sz="1500" cap="none" spc="0" dirty="0">
                          <a:solidFill>
                            <a:schemeClr val="bg1"/>
                          </a:solidFill>
                          <a:effectLst/>
                        </a:rPr>
                        <a:t>I</a:t>
                      </a:r>
                      <a:r>
                        <a:rPr lang="en-US" sz="1500" b="0" cap="none" spc="0" dirty="0">
                          <a:solidFill>
                            <a:schemeClr val="bg1"/>
                          </a:solidFill>
                          <a:effectLst/>
                        </a:rPr>
                        <a:t>ntroduces concepts important to understanding diversity, especially in the United States. Concepts such as privilege, domination, deculturalization, socialization, intersectionality, marginalization and others are explored.  Provides an introductory exploration in the domains of race/ethnicity, gender, class, sexual orientation and disability </a:t>
                      </a:r>
                    </a:p>
                    <a:p>
                      <a:pPr marL="0" marR="0" indent="0">
                        <a:lnSpc>
                          <a:spcPct val="107000"/>
                        </a:lnSpc>
                        <a:spcBef>
                          <a:spcPts val="0"/>
                        </a:spcBef>
                        <a:spcAft>
                          <a:spcPts val="0"/>
                        </a:spcAft>
                      </a:pPr>
                      <a:r>
                        <a:rPr lang="en-US" sz="1500" b="0" cap="none" spc="0" dirty="0">
                          <a:solidFill>
                            <a:schemeClr val="bg1"/>
                          </a:solidFill>
                          <a:effectLst/>
                        </a:rPr>
                        <a:t> </a:t>
                      </a:r>
                    </a:p>
                    <a:p>
                      <a:pPr marL="0" marR="0" indent="0">
                        <a:lnSpc>
                          <a:spcPct val="107000"/>
                        </a:lnSpc>
                        <a:spcBef>
                          <a:spcPts val="0"/>
                        </a:spcBef>
                        <a:spcAft>
                          <a:spcPts val="0"/>
                        </a:spcAft>
                      </a:pPr>
                      <a:r>
                        <a:rPr lang="en-US" sz="1500" b="0" cap="none" spc="0" dirty="0">
                          <a:solidFill>
                            <a:schemeClr val="bg1"/>
                          </a:solidFill>
                          <a:effectLst/>
                        </a:rPr>
                        <a:t> </a:t>
                      </a:r>
                    </a:p>
                    <a:p>
                      <a:pPr marL="0" marR="0" indent="0">
                        <a:lnSpc>
                          <a:spcPct val="112000"/>
                        </a:lnSpc>
                        <a:spcBef>
                          <a:spcPts val="0"/>
                        </a:spcBef>
                        <a:spcAft>
                          <a:spcPts val="0"/>
                        </a:spcAft>
                      </a:pPr>
                      <a:r>
                        <a:rPr lang="en-US" sz="1500" b="0" cap="none" spc="0" dirty="0">
                          <a:solidFill>
                            <a:schemeClr val="bg1"/>
                          </a:solidFill>
                          <a:effectLst/>
                        </a:rPr>
                        <a:t>Students learn about the core concepts used in cultural anthropology and how anthropologists’ study human cultures and societies. Consideration is given to the relevance of anthropological theories, methods, and ethics in the context of contemporary culture change, taking into account processes of colonialism, globalization, and development. Students gain an appreciation of the broader goals of cultural </a:t>
                      </a:r>
                    </a:p>
                    <a:p>
                      <a:pPr marL="0" marR="0" indent="0">
                        <a:lnSpc>
                          <a:spcPct val="107000"/>
                        </a:lnSpc>
                        <a:spcBef>
                          <a:spcPts val="0"/>
                        </a:spcBef>
                        <a:spcAft>
                          <a:spcPts val="0"/>
                        </a:spcAft>
                      </a:pPr>
                      <a:r>
                        <a:rPr lang="en-US" sz="1500" b="0" cap="none" spc="0" dirty="0">
                          <a:solidFill>
                            <a:schemeClr val="bg1"/>
                          </a:solidFill>
                          <a:effectLst/>
                        </a:rPr>
                        <a:t>anthropology to record cultural patterns and behaviors, represent a variety of voices and perceptions, explain cultural processes, and develop a fundamental understanding of human diversity.  </a:t>
                      </a:r>
                      <a:endParaRPr lang="en-US" sz="15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07" marR="56351" marT="21603" marB="162016"/>
                </a:tc>
                <a:tc>
                  <a:txBody>
                    <a:bodyPr/>
                    <a:lstStyle/>
                    <a:p>
                      <a:pPr marL="0" marR="0" indent="0">
                        <a:lnSpc>
                          <a:spcPct val="107000"/>
                        </a:lnSpc>
                        <a:spcBef>
                          <a:spcPts val="0"/>
                        </a:spcBef>
                        <a:spcAft>
                          <a:spcPts val="0"/>
                        </a:spcAft>
                      </a:pPr>
                      <a:r>
                        <a:rPr lang="en-US" sz="1500" cap="none" spc="0" dirty="0">
                          <a:solidFill>
                            <a:schemeClr val="tx1"/>
                          </a:solidFill>
                          <a:effectLst/>
                        </a:rPr>
                        <a:t>3 </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07" marR="56351" marT="21603" marB="162016"/>
                </a:tc>
                <a:extLst>
                  <a:ext uri="{0D108BD9-81ED-4DB2-BD59-A6C34878D82A}">
                    <a16:rowId xmlns:a16="http://schemas.microsoft.com/office/drawing/2014/main" val="1233122345"/>
                  </a:ext>
                </a:extLst>
              </a:tr>
            </a:tbl>
          </a:graphicData>
        </a:graphic>
      </p:graphicFrame>
    </p:spTree>
    <p:extLst>
      <p:ext uri="{BB962C8B-B14F-4D97-AF65-F5344CB8AC3E}">
        <p14:creationId xmlns:p14="http://schemas.microsoft.com/office/powerpoint/2010/main" val="2794794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2CA79-855A-9B4F-01F4-EA48ECCB603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Certificate Fast Track</a:t>
            </a:r>
          </a:p>
        </p:txBody>
      </p:sp>
      <p:pic>
        <p:nvPicPr>
          <p:cNvPr id="4" name="Picture 3">
            <a:extLst>
              <a:ext uri="{FF2B5EF4-FFF2-40B4-BE49-F238E27FC236}">
                <a16:creationId xmlns:a16="http://schemas.microsoft.com/office/drawing/2014/main" id="{1D23CB5B-055F-94A8-C244-5E6AEACAFF1E}"/>
              </a:ext>
            </a:extLst>
          </p:cNvPr>
          <p:cNvPicPr/>
          <p:nvPr/>
        </p:nvPicPr>
        <p:blipFill>
          <a:blip r:embed="rId2"/>
          <a:stretch>
            <a:fillRect/>
          </a:stretch>
        </p:blipFill>
        <p:spPr>
          <a:xfrm>
            <a:off x="4038600" y="1549389"/>
            <a:ext cx="7188199" cy="3755833"/>
          </a:xfrm>
          <a:prstGeom prst="rect">
            <a:avLst/>
          </a:prstGeom>
        </p:spPr>
      </p:pic>
    </p:spTree>
    <p:extLst>
      <p:ext uri="{BB962C8B-B14F-4D97-AF65-F5344CB8AC3E}">
        <p14:creationId xmlns:p14="http://schemas.microsoft.com/office/powerpoint/2010/main" val="149566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EBCE-EEAF-2F64-F0F1-6C668BF347E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Certificate Moderate Track</a:t>
            </a:r>
          </a:p>
        </p:txBody>
      </p:sp>
      <p:pic>
        <p:nvPicPr>
          <p:cNvPr id="4" name="Picture 3">
            <a:extLst>
              <a:ext uri="{FF2B5EF4-FFF2-40B4-BE49-F238E27FC236}">
                <a16:creationId xmlns:a16="http://schemas.microsoft.com/office/drawing/2014/main" id="{44EC576C-8424-BEFA-1A55-3CC3A4BFC651}"/>
              </a:ext>
            </a:extLst>
          </p:cNvPr>
          <p:cNvPicPr/>
          <p:nvPr/>
        </p:nvPicPr>
        <p:blipFill>
          <a:blip r:embed="rId2"/>
          <a:stretch>
            <a:fillRect/>
          </a:stretch>
        </p:blipFill>
        <p:spPr>
          <a:xfrm>
            <a:off x="4147905" y="961812"/>
            <a:ext cx="6969588" cy="4930987"/>
          </a:xfrm>
          <a:prstGeom prst="rect">
            <a:avLst/>
          </a:prstGeom>
        </p:spPr>
      </p:pic>
    </p:spTree>
    <p:extLst>
      <p:ext uri="{BB962C8B-B14F-4D97-AF65-F5344CB8AC3E}">
        <p14:creationId xmlns:p14="http://schemas.microsoft.com/office/powerpoint/2010/main" val="2299304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557FE2A8-1764-E272-8B95-813AC746392F}"/>
              </a:ext>
            </a:extLst>
          </p:cNvPr>
          <p:cNvSpPr>
            <a:spLocks noGrp="1"/>
          </p:cNvSpPr>
          <p:nvPr>
            <p:ph type="subTitle" idx="1"/>
          </p:nvPr>
        </p:nvSpPr>
        <p:spPr/>
        <p:txBody>
          <a:bodyPr/>
          <a:lstStyle/>
          <a:p>
            <a:r>
              <a:rPr lang="en-US" dirty="0"/>
              <a:t>Careers in Speech-Language Pathology and Audiology</a:t>
            </a:r>
          </a:p>
        </p:txBody>
      </p:sp>
      <p:sp>
        <p:nvSpPr>
          <p:cNvPr id="6" name="Title 5">
            <a:extLst>
              <a:ext uri="{FF2B5EF4-FFF2-40B4-BE49-F238E27FC236}">
                <a16:creationId xmlns:a16="http://schemas.microsoft.com/office/drawing/2014/main" id="{846DEAA6-DBA7-BA47-F02C-8C9871C76DD7}"/>
              </a:ext>
            </a:extLst>
          </p:cNvPr>
          <p:cNvSpPr>
            <a:spLocks noGrp="1"/>
          </p:cNvSpPr>
          <p:nvPr>
            <p:ph type="title"/>
          </p:nvPr>
        </p:nvSpPr>
        <p:spPr/>
        <p:txBody>
          <a:bodyPr/>
          <a:lstStyle/>
          <a:p>
            <a:r>
              <a:rPr lang="en-US" dirty="0"/>
              <a:t>Professional Programs</a:t>
            </a:r>
          </a:p>
        </p:txBody>
      </p:sp>
      <p:sp>
        <p:nvSpPr>
          <p:cNvPr id="4" name="Date Placeholder 3">
            <a:extLst>
              <a:ext uri="{FF2B5EF4-FFF2-40B4-BE49-F238E27FC236}">
                <a16:creationId xmlns:a16="http://schemas.microsoft.com/office/drawing/2014/main" id="{515B0D8D-7B44-56CB-022F-E5C1CB68B77C}"/>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EFCD36DF-D29F-1EA3-603C-6EA84C324632}"/>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130090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7E50B-0531-D213-6470-EF804B9D94BC}"/>
              </a:ext>
            </a:extLst>
          </p:cNvPr>
          <p:cNvSpPr>
            <a:spLocks noGrp="1"/>
          </p:cNvSpPr>
          <p:nvPr>
            <p:ph type="title"/>
          </p:nvPr>
        </p:nvSpPr>
        <p:spPr/>
        <p:txBody>
          <a:bodyPr/>
          <a:lstStyle/>
          <a:p>
            <a:r>
              <a:rPr lang="en-US"/>
              <a:t>Speech-Language Pathologist (SLP)</a:t>
            </a:r>
            <a:endParaRPr lang="en-US" dirty="0"/>
          </a:p>
        </p:txBody>
      </p:sp>
      <p:sp>
        <p:nvSpPr>
          <p:cNvPr id="3" name="Content Placeholder 2">
            <a:extLst>
              <a:ext uri="{FF2B5EF4-FFF2-40B4-BE49-F238E27FC236}">
                <a16:creationId xmlns:a16="http://schemas.microsoft.com/office/drawing/2014/main" id="{BE10A028-CD67-4DDE-FBC8-BAE5805D57CA}"/>
              </a:ext>
            </a:extLst>
          </p:cNvPr>
          <p:cNvSpPr>
            <a:spLocks noGrp="1"/>
          </p:cNvSpPr>
          <p:nvPr>
            <p:ph sz="half" idx="1"/>
          </p:nvPr>
        </p:nvSpPr>
        <p:spPr/>
        <p:txBody>
          <a:bodyPr>
            <a:normAutofit fontScale="92500" lnSpcReduction="20000"/>
          </a:bodyPr>
          <a:lstStyle/>
          <a:p>
            <a:pPr>
              <a:lnSpc>
                <a:spcPct val="93000"/>
              </a:lnSpc>
              <a:spcBef>
                <a:spcPts val="600"/>
              </a:spcBef>
              <a:buSzPct val="133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Evaluate and provide prevention and remedial services to children and adults with speech, language, voice, and swallowing problems.</a:t>
            </a:r>
          </a:p>
          <a:p>
            <a:pPr>
              <a:spcBef>
                <a:spcPts val="600"/>
              </a:spcBef>
              <a:buSzPct val="133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Scope of practice</a:t>
            </a:r>
          </a:p>
          <a:p>
            <a:pPr lvl="1">
              <a:spcBef>
                <a:spcPts val="600"/>
              </a:spcBef>
              <a:buSzPct val="133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Speech (articulation, fluency, voice)</a:t>
            </a:r>
          </a:p>
          <a:p>
            <a:pPr lvl="1">
              <a:spcBef>
                <a:spcPts val="600"/>
              </a:spcBef>
              <a:buSzPct val="133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Language (“grammatical” &amp; effective)</a:t>
            </a:r>
          </a:p>
          <a:p>
            <a:pPr>
              <a:spcBef>
                <a:spcPts val="600"/>
              </a:spcBef>
              <a:buSzPct val="133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Also included (you may not think of)</a:t>
            </a:r>
          </a:p>
          <a:p>
            <a:pPr lvl="1">
              <a:spcBef>
                <a:spcPts val="600"/>
              </a:spcBef>
              <a:buSzPct val="133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Swallowing (Safely getting nutrition by mouth)</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Alternatives for people who cannot talk via speech</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Literacy</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Accent reduction/modification</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Research (lots of research opportunities)</a:t>
            </a:r>
          </a:p>
          <a:p>
            <a:endParaRPr lang="en-US" dirty="0"/>
          </a:p>
        </p:txBody>
      </p:sp>
      <p:pic>
        <p:nvPicPr>
          <p:cNvPr id="6" name="Content Placeholder 5" descr="A picture containing person&#10;&#10;Description automatically generated">
            <a:extLst>
              <a:ext uri="{FF2B5EF4-FFF2-40B4-BE49-F238E27FC236}">
                <a16:creationId xmlns:a16="http://schemas.microsoft.com/office/drawing/2014/main" id="{34EF47C4-4A15-3A8A-4D16-F74DB8C39D7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825625"/>
            <a:ext cx="5691188" cy="4351338"/>
          </a:xfrm>
        </p:spPr>
      </p:pic>
    </p:spTree>
    <p:extLst>
      <p:ext uri="{BB962C8B-B14F-4D97-AF65-F5344CB8AC3E}">
        <p14:creationId xmlns:p14="http://schemas.microsoft.com/office/powerpoint/2010/main" val="3250277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456C-08C1-9E25-4A6D-6C67189484D1}"/>
              </a:ext>
            </a:extLst>
          </p:cNvPr>
          <p:cNvSpPr>
            <a:spLocks noGrp="1"/>
          </p:cNvSpPr>
          <p:nvPr>
            <p:ph type="title"/>
          </p:nvPr>
        </p:nvSpPr>
        <p:spPr/>
        <p:txBody>
          <a:bodyPr/>
          <a:lstStyle/>
          <a:p>
            <a:r>
              <a:rPr lang="en-US" dirty="0"/>
              <a:t>Speech-Language Pathologist (SLP)</a:t>
            </a:r>
          </a:p>
        </p:txBody>
      </p:sp>
      <p:pic>
        <p:nvPicPr>
          <p:cNvPr id="5" name="Content Placeholder 4">
            <a:extLst>
              <a:ext uri="{FF2B5EF4-FFF2-40B4-BE49-F238E27FC236}">
                <a16:creationId xmlns:a16="http://schemas.microsoft.com/office/drawing/2014/main" id="{5D95BD52-8CD0-7732-A798-F4BEA3E9A405}"/>
              </a:ext>
            </a:extLst>
          </p:cNvPr>
          <p:cNvPicPr>
            <a:picLocks noGrp="1" noChangeAspect="1"/>
          </p:cNvPicPr>
          <p:nvPr>
            <p:ph sz="half" idx="1"/>
          </p:nvPr>
        </p:nvPicPr>
        <p:blipFill>
          <a:blip r:embed="rId2"/>
          <a:stretch>
            <a:fillRect/>
          </a:stretch>
        </p:blipFill>
        <p:spPr>
          <a:xfrm>
            <a:off x="838200" y="2274094"/>
            <a:ext cx="5181600" cy="3454400"/>
          </a:xfrm>
          <a:prstGeom prst="rect">
            <a:avLst/>
          </a:prstGeom>
        </p:spPr>
      </p:pic>
      <p:sp>
        <p:nvSpPr>
          <p:cNvPr id="4" name="Content Placeholder 3">
            <a:extLst>
              <a:ext uri="{FF2B5EF4-FFF2-40B4-BE49-F238E27FC236}">
                <a16:creationId xmlns:a16="http://schemas.microsoft.com/office/drawing/2014/main" id="{8412B522-437B-42EF-761F-466E48DE140F}"/>
              </a:ext>
            </a:extLst>
          </p:cNvPr>
          <p:cNvSpPr>
            <a:spLocks noGrp="1"/>
          </p:cNvSpPr>
          <p:nvPr>
            <p:ph sz="half" idx="2"/>
          </p:nvPr>
        </p:nvSpPr>
        <p:spPr/>
        <p:txBody>
          <a:bodyPr/>
          <a:lstStyle/>
          <a:p>
            <a:pPr>
              <a:lnSpc>
                <a:spcPct val="93000"/>
              </a:lnSpc>
              <a:spcBef>
                <a:spcPts val="750"/>
              </a:spcBef>
              <a:buSzPct val="107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Healthcare Facilities </a:t>
            </a:r>
          </a:p>
          <a:p>
            <a:pPr>
              <a:spcBef>
                <a:spcPts val="7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	(hospitals, clinics, private practices, physicians’ practices, rehabilitation </a:t>
            </a:r>
            <a:r>
              <a:rPr lang="en-GB" altLang="en-US" sz="2800" dirty="0" err="1"/>
              <a:t>centers</a:t>
            </a:r>
            <a:r>
              <a:rPr lang="en-GB" altLang="en-US" sz="2800" dirty="0"/>
              <a:t>, home health care agencies)</a:t>
            </a:r>
          </a:p>
          <a:p>
            <a:pPr>
              <a:spcBef>
                <a:spcPts val="750"/>
              </a:spcBef>
              <a:buSzPct val="107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School Systems (~50% of SLPs)</a:t>
            </a:r>
          </a:p>
          <a:p>
            <a:pPr>
              <a:spcBef>
                <a:spcPts val="750"/>
              </a:spcBef>
              <a:buSzPct val="107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Colleges/Universities</a:t>
            </a:r>
          </a:p>
          <a:p>
            <a:pPr>
              <a:spcBef>
                <a:spcPts val="750"/>
              </a:spcBef>
              <a:buSzPct val="107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Government Agencies</a:t>
            </a:r>
          </a:p>
          <a:p>
            <a:endParaRPr lang="en-US" dirty="0"/>
          </a:p>
        </p:txBody>
      </p:sp>
    </p:spTree>
    <p:extLst>
      <p:ext uri="{BB962C8B-B14F-4D97-AF65-F5344CB8AC3E}">
        <p14:creationId xmlns:p14="http://schemas.microsoft.com/office/powerpoint/2010/main" val="1539354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7F2A-256B-2ACE-C19B-E0472A72ACFB}"/>
              </a:ext>
            </a:extLst>
          </p:cNvPr>
          <p:cNvSpPr>
            <a:spLocks noGrp="1"/>
          </p:cNvSpPr>
          <p:nvPr>
            <p:ph type="title"/>
          </p:nvPr>
        </p:nvSpPr>
        <p:spPr/>
        <p:txBody>
          <a:bodyPr/>
          <a:lstStyle/>
          <a:p>
            <a:r>
              <a:rPr lang="en-GB" altLang="en-US" sz="4400" dirty="0"/>
              <a:t>Ohio University MA SLP program</a:t>
            </a:r>
            <a:endParaRPr lang="en-US" dirty="0"/>
          </a:p>
        </p:txBody>
      </p:sp>
      <p:sp>
        <p:nvSpPr>
          <p:cNvPr id="3" name="Content Placeholder 2">
            <a:extLst>
              <a:ext uri="{FF2B5EF4-FFF2-40B4-BE49-F238E27FC236}">
                <a16:creationId xmlns:a16="http://schemas.microsoft.com/office/drawing/2014/main" id="{8D9C3256-768D-4394-3005-F6744DE56DC8}"/>
              </a:ext>
            </a:extLst>
          </p:cNvPr>
          <p:cNvSpPr>
            <a:spLocks noGrp="1"/>
          </p:cNvSpPr>
          <p:nvPr>
            <p:ph sz="half" idx="1"/>
          </p:nvPr>
        </p:nvSpPr>
        <p:spPr/>
        <p:txBody>
          <a:bodyPr/>
          <a:lstStyle/>
          <a:p>
            <a:pPr>
              <a:lnSpc>
                <a:spcPct val="110000"/>
              </a:lnSpc>
            </a:pPr>
            <a:r>
              <a:rPr lang="en-US" sz="1600" dirty="0"/>
              <a:t>Faculty specializing in:</a:t>
            </a:r>
          </a:p>
          <a:p>
            <a:pPr lvl="1">
              <a:lnSpc>
                <a:spcPct val="110000"/>
              </a:lnSpc>
            </a:pPr>
            <a:r>
              <a:rPr lang="en-US" sz="1600" dirty="0"/>
              <a:t>AAC </a:t>
            </a:r>
          </a:p>
          <a:p>
            <a:pPr lvl="1">
              <a:lnSpc>
                <a:spcPct val="110000"/>
              </a:lnSpc>
            </a:pPr>
            <a:r>
              <a:rPr lang="en-US" sz="1600" dirty="0"/>
              <a:t>Brain-based Communication Disorders (Dementia)</a:t>
            </a:r>
          </a:p>
          <a:p>
            <a:pPr lvl="1">
              <a:lnSpc>
                <a:spcPct val="110000"/>
              </a:lnSpc>
            </a:pPr>
            <a:r>
              <a:rPr lang="en-US" sz="1600" dirty="0"/>
              <a:t>Child Language</a:t>
            </a:r>
          </a:p>
          <a:p>
            <a:pPr lvl="1">
              <a:lnSpc>
                <a:spcPct val="110000"/>
              </a:lnSpc>
            </a:pPr>
            <a:r>
              <a:rPr lang="en-US" sz="1600" dirty="0"/>
              <a:t>Dysphagia</a:t>
            </a:r>
          </a:p>
          <a:p>
            <a:pPr lvl="1">
              <a:lnSpc>
                <a:spcPct val="110000"/>
              </a:lnSpc>
            </a:pPr>
            <a:r>
              <a:rPr lang="en-US" sz="1600" dirty="0"/>
              <a:t>Speech Processing</a:t>
            </a:r>
          </a:p>
          <a:p>
            <a:pPr>
              <a:lnSpc>
                <a:spcPct val="110000"/>
              </a:lnSpc>
            </a:pPr>
            <a:r>
              <a:rPr lang="en-US" sz="1800" dirty="0"/>
              <a:t>Joint MA/PhD Option</a:t>
            </a:r>
          </a:p>
          <a:p>
            <a:endParaRPr lang="en-US" dirty="0"/>
          </a:p>
        </p:txBody>
      </p:sp>
      <p:sp>
        <p:nvSpPr>
          <p:cNvPr id="4" name="Content Placeholder 3">
            <a:extLst>
              <a:ext uri="{FF2B5EF4-FFF2-40B4-BE49-F238E27FC236}">
                <a16:creationId xmlns:a16="http://schemas.microsoft.com/office/drawing/2014/main" id="{2C570397-29C0-FFD1-D598-3491EC493961}"/>
              </a:ext>
            </a:extLst>
          </p:cNvPr>
          <p:cNvSpPr>
            <a:spLocks noGrp="1"/>
          </p:cNvSpPr>
          <p:nvPr>
            <p:ph sz="half" idx="2"/>
          </p:nvPr>
        </p:nvSpPr>
        <p:spPr/>
        <p:txBody>
          <a:bodyPr/>
          <a:lstStyle/>
          <a:p>
            <a:pPr>
              <a:lnSpc>
                <a:spcPct val="110000"/>
              </a:lnSpc>
            </a:pPr>
            <a:r>
              <a:rPr lang="en-US" sz="1800" dirty="0"/>
              <a:t>On-Campus Clinic</a:t>
            </a:r>
          </a:p>
          <a:p>
            <a:pPr lvl="1">
              <a:lnSpc>
                <a:spcPct val="110000"/>
              </a:lnSpc>
            </a:pPr>
            <a:r>
              <a:rPr lang="en-US" sz="1600" dirty="0"/>
              <a:t>Begin clinic fall semester Year 1 in our campus clinic</a:t>
            </a:r>
          </a:p>
          <a:p>
            <a:pPr>
              <a:lnSpc>
                <a:spcPct val="110000"/>
              </a:lnSpc>
            </a:pPr>
            <a:r>
              <a:rPr lang="en-US" sz="1800" dirty="0"/>
              <a:t>Full-Time Externships</a:t>
            </a:r>
          </a:p>
          <a:p>
            <a:pPr lvl="1">
              <a:lnSpc>
                <a:spcPct val="110000"/>
              </a:lnSpc>
            </a:pPr>
            <a:r>
              <a:rPr lang="en-US" sz="1600" dirty="0"/>
              <a:t>Spring and Summer of Year 2</a:t>
            </a:r>
          </a:p>
          <a:p>
            <a:pPr lvl="1">
              <a:lnSpc>
                <a:spcPct val="110000"/>
              </a:lnSpc>
            </a:pPr>
            <a:r>
              <a:rPr lang="en-US" sz="1600" dirty="0"/>
              <a:t>Opportunities across the U.S.</a:t>
            </a:r>
          </a:p>
          <a:p>
            <a:pPr>
              <a:lnSpc>
                <a:spcPct val="110000"/>
              </a:lnSpc>
            </a:pPr>
            <a:r>
              <a:rPr lang="en-US" sz="1800" dirty="0"/>
              <a:t>Rural Outreach</a:t>
            </a:r>
          </a:p>
          <a:p>
            <a:pPr>
              <a:lnSpc>
                <a:spcPct val="110000"/>
              </a:lnSpc>
            </a:pPr>
            <a:r>
              <a:rPr lang="en-US" sz="1800" dirty="0"/>
              <a:t>Teacher Licensure Option</a:t>
            </a:r>
          </a:p>
          <a:p>
            <a:pPr>
              <a:lnSpc>
                <a:spcPct val="110000"/>
              </a:lnSpc>
            </a:pPr>
            <a:r>
              <a:rPr lang="en-US" sz="1800" dirty="0"/>
              <a:t>Botswana Rehabilitation Program and Other IPE Opportunities</a:t>
            </a:r>
          </a:p>
          <a:p>
            <a:endParaRPr lang="en-US" dirty="0"/>
          </a:p>
        </p:txBody>
      </p:sp>
      <p:sp>
        <p:nvSpPr>
          <p:cNvPr id="5" name="TextBox 4">
            <a:extLst>
              <a:ext uri="{FF2B5EF4-FFF2-40B4-BE49-F238E27FC236}">
                <a16:creationId xmlns:a16="http://schemas.microsoft.com/office/drawing/2014/main" id="{4E356C4E-54B2-A03B-B153-F0F3DB485863}"/>
              </a:ext>
            </a:extLst>
          </p:cNvPr>
          <p:cNvSpPr txBox="1"/>
          <p:nvPr/>
        </p:nvSpPr>
        <p:spPr>
          <a:xfrm>
            <a:off x="1045029" y="5522026"/>
            <a:ext cx="8870910" cy="461665"/>
          </a:xfrm>
          <a:prstGeom prst="rect">
            <a:avLst/>
          </a:prstGeom>
          <a:noFill/>
        </p:spPr>
        <p:txBody>
          <a:bodyPr wrap="square" rtlCol="0">
            <a:spAutoFit/>
          </a:bodyPr>
          <a:lstStyle/>
          <a:p>
            <a:r>
              <a:rPr lang="en-US" sz="2400" b="1" dirty="0">
                <a:solidFill>
                  <a:schemeClr val="bg1"/>
                </a:solidFill>
              </a:rPr>
              <a:t>You can start the SLP journey by taking HSLS 1080 this fall!</a:t>
            </a:r>
          </a:p>
        </p:txBody>
      </p:sp>
    </p:spTree>
    <p:extLst>
      <p:ext uri="{BB962C8B-B14F-4D97-AF65-F5344CB8AC3E}">
        <p14:creationId xmlns:p14="http://schemas.microsoft.com/office/powerpoint/2010/main" val="180504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 up of two people holding hands">
            <a:extLst>
              <a:ext uri="{FF2B5EF4-FFF2-40B4-BE49-F238E27FC236}">
                <a16:creationId xmlns:a16="http://schemas.microsoft.com/office/drawing/2014/main" id="{E41FFEB7-5147-4211-9DEE-48A580FDD93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466725" y="466725"/>
            <a:ext cx="11258550" cy="5924550"/>
          </a:xfrm>
        </p:spPr>
      </p:pic>
      <p:sp>
        <p:nvSpPr>
          <p:cNvPr id="20" name="Title 19">
            <a:extLst>
              <a:ext uri="{FF2B5EF4-FFF2-40B4-BE49-F238E27FC236}">
                <a16:creationId xmlns:a16="http://schemas.microsoft.com/office/drawing/2014/main" id="{49020275-58F0-4491-8E8A-0A2AD5ED9D8B}"/>
              </a:ext>
            </a:extLst>
          </p:cNvPr>
          <p:cNvSpPr>
            <a:spLocks noGrp="1"/>
          </p:cNvSpPr>
          <p:nvPr>
            <p:ph type="title"/>
          </p:nvPr>
        </p:nvSpPr>
        <p:spPr>
          <a:xfrm>
            <a:off x="3960940" y="5489855"/>
            <a:ext cx="4270248" cy="640080"/>
          </a:xfrm>
        </p:spPr>
        <p:txBody>
          <a:bodyPr>
            <a:noAutofit/>
          </a:bodyPr>
          <a:lstStyle/>
          <a:p>
            <a:r>
              <a:rPr lang="en-US" dirty="0"/>
              <a:t>Audiology</a:t>
            </a:r>
          </a:p>
        </p:txBody>
      </p:sp>
      <p:sp>
        <p:nvSpPr>
          <p:cNvPr id="6" name="Text Placeholder 5">
            <a:extLst>
              <a:ext uri="{FF2B5EF4-FFF2-40B4-BE49-F238E27FC236}">
                <a16:creationId xmlns:a16="http://schemas.microsoft.com/office/drawing/2014/main" id="{3D1A5B04-2A0C-49EF-AC0E-822E3C090B88}"/>
              </a:ext>
            </a:extLst>
          </p:cNvPr>
          <p:cNvSpPr>
            <a:spLocks noGrp="1"/>
          </p:cNvSpPr>
          <p:nvPr>
            <p:ph type="body" sz="quarter" idx="12"/>
          </p:nvPr>
        </p:nvSpPr>
        <p:spPr>
          <a:xfrm>
            <a:off x="3960921" y="6176266"/>
            <a:ext cx="4270159" cy="339247"/>
          </a:xfrm>
        </p:spPr>
        <p:txBody>
          <a:bodyPr>
            <a:normAutofit lnSpcReduction="10000"/>
          </a:bodyPr>
          <a:lstStyle/>
          <a:p>
            <a:endParaRPr lang="en-US" dirty="0"/>
          </a:p>
        </p:txBody>
      </p:sp>
    </p:spTree>
    <p:extLst>
      <p:ext uri="{BB962C8B-B14F-4D97-AF65-F5344CB8AC3E}">
        <p14:creationId xmlns:p14="http://schemas.microsoft.com/office/powerpoint/2010/main" val="2409068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22CA697-77DF-B4A2-E0D7-8D071A883348}"/>
              </a:ext>
            </a:extLst>
          </p:cNvPr>
          <p:cNvSpPr>
            <a:spLocks noGrp="1"/>
          </p:cNvSpPr>
          <p:nvPr>
            <p:ph idx="1"/>
          </p:nvPr>
        </p:nvSpPr>
        <p:spPr/>
        <p:txBody>
          <a:bodyPr/>
          <a:lstStyle/>
          <a:p>
            <a:r>
              <a:rPr lang="en-US" dirty="0"/>
              <a:t>Joann </a:t>
            </a:r>
            <a:r>
              <a:rPr lang="en-US" dirty="0" err="1"/>
              <a:t>Benigno</a:t>
            </a:r>
            <a:r>
              <a:rPr lang="en-US" dirty="0"/>
              <a:t>, Director of Communication Sciences and Disorders</a:t>
            </a:r>
          </a:p>
          <a:p>
            <a:r>
              <a:rPr lang="en-US" dirty="0"/>
              <a:t>Cheryl </a:t>
            </a:r>
            <a:r>
              <a:rPr lang="en-US" dirty="0" err="1"/>
              <a:t>Prusinski</a:t>
            </a:r>
            <a:r>
              <a:rPr lang="en-US" dirty="0"/>
              <a:t>, Coordinator of Professional Deaf Resources Liaison Certificate</a:t>
            </a:r>
          </a:p>
          <a:p>
            <a:r>
              <a:rPr lang="en-US" dirty="0" err="1"/>
              <a:t>Youngsun</a:t>
            </a:r>
            <a:r>
              <a:rPr lang="en-US" dirty="0"/>
              <a:t> Kim, Coordinator of Master’s program in Speech-Language Pathology</a:t>
            </a:r>
          </a:p>
          <a:p>
            <a:r>
              <a:rPr lang="en-US" dirty="0"/>
              <a:t>Nilesh </a:t>
            </a:r>
            <a:r>
              <a:rPr lang="en-US" dirty="0" err="1"/>
              <a:t>Washnik</a:t>
            </a:r>
            <a:r>
              <a:rPr lang="en-US" dirty="0"/>
              <a:t>, Coordinator of Clinical Doctorate program in Audiology</a:t>
            </a:r>
          </a:p>
        </p:txBody>
      </p:sp>
      <p:sp>
        <p:nvSpPr>
          <p:cNvPr id="6" name="Title 5">
            <a:extLst>
              <a:ext uri="{FF2B5EF4-FFF2-40B4-BE49-F238E27FC236}">
                <a16:creationId xmlns:a16="http://schemas.microsoft.com/office/drawing/2014/main" id="{13662BB9-4D27-D3F8-9CFC-CEAA60A67A2B}"/>
              </a:ext>
            </a:extLst>
          </p:cNvPr>
          <p:cNvSpPr>
            <a:spLocks noGrp="1"/>
          </p:cNvSpPr>
          <p:nvPr>
            <p:ph type="title"/>
          </p:nvPr>
        </p:nvSpPr>
        <p:spPr/>
        <p:txBody>
          <a:bodyPr/>
          <a:lstStyle/>
          <a:p>
            <a:r>
              <a:rPr lang="en-US" dirty="0"/>
              <a:t>Introductions</a:t>
            </a:r>
          </a:p>
        </p:txBody>
      </p:sp>
      <p:sp>
        <p:nvSpPr>
          <p:cNvPr id="4" name="Date Placeholder 3">
            <a:extLst>
              <a:ext uri="{FF2B5EF4-FFF2-40B4-BE49-F238E27FC236}">
                <a16:creationId xmlns:a16="http://schemas.microsoft.com/office/drawing/2014/main" id="{0493840F-90F8-F2B9-734E-425D322F489A}"/>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9B1B7A3B-CA3E-FC5F-5EDE-ED70018B2DD4}"/>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1924275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A74CEF14-9F3D-49A7-B904-B4E3A7113A15}"/>
              </a:ext>
            </a:extLst>
          </p:cNvPr>
          <p:cNvSpPr>
            <a:spLocks noGrp="1"/>
          </p:cNvSpPr>
          <p:nvPr>
            <p:ph type="title"/>
          </p:nvPr>
        </p:nvSpPr>
        <p:spPr>
          <a:xfrm>
            <a:off x="6927925" y="671808"/>
            <a:ext cx="5172075" cy="639192"/>
          </a:xfrm>
        </p:spPr>
        <p:txBody>
          <a:bodyPr>
            <a:normAutofit fontScale="90000"/>
          </a:bodyPr>
          <a:lstStyle/>
          <a:p>
            <a:pPr algn="ctr"/>
            <a:r>
              <a:rPr lang="en-US" sz="3600" dirty="0"/>
              <a:t>What DOES An AUDIOLOGIST do?</a:t>
            </a:r>
          </a:p>
        </p:txBody>
      </p:sp>
      <p:pic>
        <p:nvPicPr>
          <p:cNvPr id="15" name="Picture Placeholder 14" descr="A close up of a nurse">
            <a:extLst>
              <a:ext uri="{FF2B5EF4-FFF2-40B4-BE49-F238E27FC236}">
                <a16:creationId xmlns:a16="http://schemas.microsoft.com/office/drawing/2014/main" id="{D67D6F18-268F-4677-BF55-4B1B9EE4BF3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1" y="466726"/>
            <a:ext cx="6848474" cy="6391274"/>
          </a:xfrm>
        </p:spPr>
      </p:pic>
      <p:sp>
        <p:nvSpPr>
          <p:cNvPr id="24" name="Text Placeholder 23">
            <a:extLst>
              <a:ext uri="{FF2B5EF4-FFF2-40B4-BE49-F238E27FC236}">
                <a16:creationId xmlns:a16="http://schemas.microsoft.com/office/drawing/2014/main" id="{78FE74D7-D9BF-46B2-AB6D-79E819EB9A0F}"/>
              </a:ext>
            </a:extLst>
          </p:cNvPr>
          <p:cNvSpPr>
            <a:spLocks noGrp="1"/>
          </p:cNvSpPr>
          <p:nvPr>
            <p:ph type="body" sz="quarter" idx="14"/>
          </p:nvPr>
        </p:nvSpPr>
        <p:spPr>
          <a:xfrm>
            <a:off x="6524625" y="2624137"/>
            <a:ext cx="5575375" cy="2033588"/>
          </a:xfrm>
        </p:spPr>
        <p:txBody>
          <a:bodyPr/>
          <a:lstStyle/>
          <a:p>
            <a:pPr marL="285750" indent="-285750">
              <a:buFont typeface="Arial" panose="020B0604020202020204" pitchFamily="34" charset="0"/>
              <a:buChar char="•"/>
            </a:pPr>
            <a:r>
              <a:rPr lang="en-US" sz="1800" dirty="0">
                <a:solidFill>
                  <a:schemeClr val="tx1"/>
                </a:solidFill>
              </a:rPr>
              <a:t>Audiologists work with patients of all ages from newborns to elderly who present with hearing and balance disorders.</a:t>
            </a:r>
          </a:p>
          <a:p>
            <a:pPr marL="285750" indent="-285750">
              <a:buFont typeface="Arial" panose="020B0604020202020204" pitchFamily="34" charset="0"/>
              <a:buChar char="•"/>
            </a:pPr>
            <a:r>
              <a:rPr lang="en-US" sz="1800" dirty="0">
                <a:solidFill>
                  <a:schemeClr val="tx1"/>
                </a:solidFill>
              </a:rPr>
              <a:t> Audiologists evaluate, diagnose, and treat a variety of hearing problems</a:t>
            </a:r>
          </a:p>
          <a:p>
            <a:pPr marL="285750" indent="-285750">
              <a:buFont typeface="Arial" panose="020B0604020202020204" pitchFamily="34" charset="0"/>
              <a:buChar char="•"/>
            </a:pPr>
            <a:r>
              <a:rPr lang="en-US" sz="1800" dirty="0">
                <a:solidFill>
                  <a:schemeClr val="tx1"/>
                </a:solidFill>
              </a:rPr>
              <a:t>They supervise &amp; conduct new-born hearing screenings</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31B5EF5-D35E-4241-92D4-3A8164978425}"/>
              </a:ext>
            </a:extLst>
          </p:cNvPr>
          <p:cNvSpPr>
            <a:spLocks noGrp="1"/>
          </p:cNvSpPr>
          <p:nvPr>
            <p:ph type="sldNum" sz="quarter" idx="12"/>
          </p:nvPr>
        </p:nvSpPr>
        <p:spPr>
          <a:xfrm>
            <a:off x="8610600" y="6515753"/>
            <a:ext cx="2743200" cy="205722"/>
          </a:xfrm>
        </p:spPr>
        <p:txBody>
          <a:bodyPr/>
          <a:lstStyle/>
          <a:p>
            <a:fld id="{BF860B6F-2FE3-4DE6-9496-980E987E7466}" type="slidenum">
              <a:rPr lang="en-US" smtClean="0"/>
              <a:pPr/>
              <a:t>20</a:t>
            </a:fld>
            <a:endParaRPr lang="en-US" dirty="0"/>
          </a:p>
        </p:txBody>
      </p:sp>
    </p:spTree>
    <p:extLst>
      <p:ext uri="{BB962C8B-B14F-4D97-AF65-F5344CB8AC3E}">
        <p14:creationId xmlns:p14="http://schemas.microsoft.com/office/powerpoint/2010/main" val="1535750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1B5EF5-D35E-4241-92D4-3A8164978425}"/>
              </a:ext>
            </a:extLst>
          </p:cNvPr>
          <p:cNvSpPr>
            <a:spLocks noGrp="1"/>
          </p:cNvSpPr>
          <p:nvPr>
            <p:ph type="sldNum" sz="quarter" idx="12"/>
          </p:nvPr>
        </p:nvSpPr>
        <p:spPr>
          <a:xfrm>
            <a:off x="8610600" y="6515753"/>
            <a:ext cx="2743200" cy="205722"/>
          </a:xfrm>
        </p:spPr>
        <p:txBody>
          <a:bodyPr anchor="ctr">
            <a:normAutofit/>
          </a:bodyPr>
          <a:lstStyle/>
          <a:p>
            <a:pPr>
              <a:lnSpc>
                <a:spcPct val="90000"/>
              </a:lnSpc>
              <a:spcAft>
                <a:spcPts val="600"/>
              </a:spcAft>
            </a:pPr>
            <a:fld id="{BF860B6F-2FE3-4DE6-9496-980E987E7466}" type="slidenum">
              <a:rPr lang="en-US" sz="800" smtClean="0"/>
              <a:pPr>
                <a:lnSpc>
                  <a:spcPct val="90000"/>
                </a:lnSpc>
                <a:spcAft>
                  <a:spcPts val="600"/>
                </a:spcAft>
              </a:pPr>
              <a:t>21</a:t>
            </a:fld>
            <a:endParaRPr lang="en-US" sz="800"/>
          </a:p>
        </p:txBody>
      </p:sp>
      <p:sp>
        <p:nvSpPr>
          <p:cNvPr id="24" name="Text Placeholder 23">
            <a:extLst>
              <a:ext uri="{FF2B5EF4-FFF2-40B4-BE49-F238E27FC236}">
                <a16:creationId xmlns:a16="http://schemas.microsoft.com/office/drawing/2014/main" id="{78FE74D7-D9BF-46B2-AB6D-79E819EB9A0F}"/>
              </a:ext>
            </a:extLst>
          </p:cNvPr>
          <p:cNvSpPr>
            <a:spLocks noGrp="1"/>
          </p:cNvSpPr>
          <p:nvPr>
            <p:ph sz="quarter" idx="38"/>
          </p:nvPr>
        </p:nvSpPr>
        <p:spPr>
          <a:xfrm>
            <a:off x="5282005" y="1629516"/>
            <a:ext cx="6003533" cy="4410728"/>
          </a:xfrm>
        </p:spPr>
        <p:txBody>
          <a:bodyPr>
            <a:normAutofit/>
          </a:bodyPr>
          <a:lstStyle/>
          <a:p>
            <a:pPr marL="285750" indent="-285750">
              <a:buFont typeface="Arial" panose="020B0604020202020204" pitchFamily="34" charset="0"/>
              <a:buChar char="•"/>
            </a:pPr>
            <a:r>
              <a:rPr lang="en-US" sz="1800" dirty="0"/>
              <a:t>They assess the candidacy of persons with hearing loss for hearing aids and cochlear implants and provide fitting, programming, and audiologic rehabilitation to ensure the best possible outcomes.  </a:t>
            </a:r>
          </a:p>
          <a:p>
            <a:r>
              <a:rPr lang="en-US" sz="1800" dirty="0"/>
              <a:t>They counsel and educate teachers, older adults, children and their families about hearing loss </a:t>
            </a:r>
          </a:p>
          <a:p>
            <a:r>
              <a:rPr lang="en-US" sz="1800" dirty="0"/>
              <a:t>Audiologists serve on multi-disciplinary teams with other  professionals including physicians, physical therapists, optometrists, teachers, and speech-language pathologists and make medical referrals  </a:t>
            </a:r>
          </a:p>
          <a:p>
            <a:pPr marL="285750" indent="-285750">
              <a:buFont typeface="Arial" panose="020B0604020202020204" pitchFamily="34" charset="0"/>
              <a:buChar char="•"/>
            </a:pPr>
            <a:endParaRPr lang="en-US" sz="1500" dirty="0"/>
          </a:p>
        </p:txBody>
      </p:sp>
      <p:sp>
        <p:nvSpPr>
          <p:cNvPr id="82" name="Title 9">
            <a:extLst>
              <a:ext uri="{FF2B5EF4-FFF2-40B4-BE49-F238E27FC236}">
                <a16:creationId xmlns:a16="http://schemas.microsoft.com/office/drawing/2014/main" id="{9ECE09F3-B3C0-FFDD-3510-B35D96D8E318}"/>
              </a:ext>
            </a:extLst>
          </p:cNvPr>
          <p:cNvSpPr>
            <a:spLocks noGrp="1"/>
          </p:cNvSpPr>
          <p:nvPr>
            <p:ph type="title"/>
          </p:nvPr>
        </p:nvSpPr>
        <p:spPr>
          <a:xfrm>
            <a:off x="827900" y="671808"/>
            <a:ext cx="7782700" cy="639192"/>
          </a:xfrm>
        </p:spPr>
        <p:txBody>
          <a:bodyPr>
            <a:normAutofit/>
          </a:bodyPr>
          <a:lstStyle/>
          <a:p>
            <a:r>
              <a:rPr lang="en-US" sz="4000" dirty="0"/>
              <a:t>What DOES An AUDIOLOGIST do?</a:t>
            </a:r>
            <a:endParaRPr lang="en-US" dirty="0"/>
          </a:p>
        </p:txBody>
      </p:sp>
      <p:pic>
        <p:nvPicPr>
          <p:cNvPr id="8" name="Content Placeholder 7" descr="Icon&#10;&#10;Description automatically generated with low confidence">
            <a:extLst>
              <a:ext uri="{FF2B5EF4-FFF2-40B4-BE49-F238E27FC236}">
                <a16:creationId xmlns:a16="http://schemas.microsoft.com/office/drawing/2014/main" id="{FE644F73-D684-1E81-AACC-B9D00AFC69BD}"/>
              </a:ext>
            </a:extLst>
          </p:cNvPr>
          <p:cNvPicPr>
            <a:picLocks noGrp="1" noChangeAspect="1"/>
          </p:cNvPicPr>
          <p:nvPr>
            <p:ph sz="quarter" idx="37"/>
          </p:nvPr>
        </p:nvPicPr>
        <p:blipFill>
          <a:blip r:embed="rId2"/>
          <a:stretch>
            <a:fillRect/>
          </a:stretch>
        </p:blipFill>
        <p:spPr>
          <a:xfrm>
            <a:off x="645459" y="1634471"/>
            <a:ext cx="4410729" cy="4410729"/>
          </a:xfrm>
        </p:spPr>
      </p:pic>
    </p:spTree>
    <p:extLst>
      <p:ext uri="{BB962C8B-B14F-4D97-AF65-F5344CB8AC3E}">
        <p14:creationId xmlns:p14="http://schemas.microsoft.com/office/powerpoint/2010/main" val="4053701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C1422C90-427C-4AD4-97AD-6B9853B23F76}"/>
              </a:ext>
            </a:extLst>
          </p:cNvPr>
          <p:cNvSpPr>
            <a:spLocks noGrp="1"/>
          </p:cNvSpPr>
          <p:nvPr>
            <p:ph type="title"/>
          </p:nvPr>
        </p:nvSpPr>
        <p:spPr>
          <a:xfrm>
            <a:off x="1498063" y="618076"/>
            <a:ext cx="9587032" cy="682498"/>
          </a:xfrm>
        </p:spPr>
        <p:txBody>
          <a:bodyPr/>
          <a:lstStyle/>
          <a:p>
            <a:r>
              <a:rPr lang="en-US" dirty="0"/>
              <a:t>A Career as an Audiologist</a:t>
            </a:r>
          </a:p>
        </p:txBody>
      </p:sp>
      <p:sp>
        <p:nvSpPr>
          <p:cNvPr id="23" name="Text Placeholder 22">
            <a:extLst>
              <a:ext uri="{FF2B5EF4-FFF2-40B4-BE49-F238E27FC236}">
                <a16:creationId xmlns:a16="http://schemas.microsoft.com/office/drawing/2014/main" id="{98221D68-CEED-411C-AC3A-7A72C4371319}"/>
              </a:ext>
            </a:extLst>
          </p:cNvPr>
          <p:cNvSpPr>
            <a:spLocks noGrp="1"/>
          </p:cNvSpPr>
          <p:nvPr>
            <p:ph type="body" sz="quarter" idx="16"/>
          </p:nvPr>
        </p:nvSpPr>
        <p:spPr>
          <a:xfrm>
            <a:off x="5788656" y="2258716"/>
            <a:ext cx="5565144" cy="3658833"/>
          </a:xfrm>
        </p:spPr>
        <p:txBody>
          <a:bodyPr>
            <a:normAutofit/>
          </a:bodyPr>
          <a:lstStyle/>
          <a:p>
            <a:pPr marL="285750" indent="-285750">
              <a:buFont typeface="Arial" panose="020B0604020202020204" pitchFamily="34" charset="0"/>
              <a:buChar char="•"/>
            </a:pPr>
            <a:r>
              <a:rPr lang="en-US" sz="1800" dirty="0">
                <a:solidFill>
                  <a:schemeClr val="bg1"/>
                </a:solidFill>
              </a:rPr>
              <a:t>Need a bachelor’s degree in Communication Disorders &amp; Sciences or Speech &amp; Hearing Science (or required set of undergraduate courses with a different undergraduate degree) </a:t>
            </a:r>
          </a:p>
          <a:p>
            <a:pPr marL="285750" indent="-285750">
              <a:buFont typeface="Arial" panose="020B0604020202020204" pitchFamily="34" charset="0"/>
              <a:buChar char="•"/>
            </a:pPr>
            <a:r>
              <a:rPr lang="en-US" sz="1800" dirty="0">
                <a:solidFill>
                  <a:schemeClr val="bg1"/>
                </a:solidFill>
              </a:rPr>
              <a:t>Then need clinical doctoral degree in Audiology (</a:t>
            </a:r>
            <a:r>
              <a:rPr lang="en-US" sz="1800" dirty="0" err="1">
                <a:solidFill>
                  <a:schemeClr val="bg1"/>
                </a:solidFill>
              </a:rPr>
              <a:t>Au.D</a:t>
            </a:r>
            <a:r>
              <a:rPr lang="en-US" sz="1800" dirty="0">
                <a:solidFill>
                  <a:schemeClr val="bg1"/>
                </a:solidFill>
              </a:rPr>
              <a:t>) from an ASHA CAA accredited audiology graduate program.  You will be Dr. X.</a:t>
            </a:r>
          </a:p>
          <a:p>
            <a:pPr marL="285750" indent="-285750">
              <a:buFont typeface="Arial" panose="020B0604020202020204" pitchFamily="34" charset="0"/>
              <a:buChar char="•"/>
            </a:pPr>
            <a:r>
              <a:rPr lang="en-US" sz="1800" dirty="0">
                <a:solidFill>
                  <a:schemeClr val="bg1"/>
                </a:solidFill>
              </a:rPr>
              <a:t>Pass the National Audiology Praxis exam for licensure and certification.</a:t>
            </a:r>
          </a:p>
        </p:txBody>
      </p:sp>
      <p:sp>
        <p:nvSpPr>
          <p:cNvPr id="4" name="Slide Number Placeholder 3">
            <a:extLst>
              <a:ext uri="{FF2B5EF4-FFF2-40B4-BE49-F238E27FC236}">
                <a16:creationId xmlns:a16="http://schemas.microsoft.com/office/drawing/2014/main" id="{C9FA8E79-2231-42DD-834F-F399CC7D16DE}"/>
              </a:ext>
            </a:extLst>
          </p:cNvPr>
          <p:cNvSpPr>
            <a:spLocks noGrp="1"/>
          </p:cNvSpPr>
          <p:nvPr>
            <p:ph type="sldNum" sz="quarter" idx="12"/>
          </p:nvPr>
        </p:nvSpPr>
        <p:spPr>
          <a:xfrm>
            <a:off x="8610600" y="6515753"/>
            <a:ext cx="2743200" cy="205722"/>
          </a:xfrm>
        </p:spPr>
        <p:txBody>
          <a:bodyPr/>
          <a:lstStyle/>
          <a:p>
            <a:fld id="{BF860B6F-2FE3-4DE6-9496-980E987E7466}" type="slidenum">
              <a:rPr lang="en-US" smtClean="0"/>
              <a:pPr/>
              <a:t>22</a:t>
            </a:fld>
            <a:endParaRPr lang="en-US" dirty="0"/>
          </a:p>
        </p:txBody>
      </p:sp>
      <p:pic>
        <p:nvPicPr>
          <p:cNvPr id="18" name="Picture 17">
            <a:extLst>
              <a:ext uri="{FF2B5EF4-FFF2-40B4-BE49-F238E27FC236}">
                <a16:creationId xmlns:a16="http://schemas.microsoft.com/office/drawing/2014/main" id="{CB0273D3-44F5-4C71-3ED9-22EBB85034CF}"/>
              </a:ext>
            </a:extLst>
          </p:cNvPr>
          <p:cNvPicPr>
            <a:picLocks noChangeAspect="1"/>
          </p:cNvPicPr>
          <p:nvPr/>
        </p:nvPicPr>
        <p:blipFill>
          <a:blip r:embed="rId2"/>
          <a:stretch>
            <a:fillRect/>
          </a:stretch>
        </p:blipFill>
        <p:spPr>
          <a:xfrm>
            <a:off x="2863515" y="1435769"/>
            <a:ext cx="2718134" cy="2375692"/>
          </a:xfrm>
          <a:prstGeom prst="rect">
            <a:avLst/>
          </a:prstGeom>
        </p:spPr>
      </p:pic>
      <p:pic>
        <p:nvPicPr>
          <p:cNvPr id="19" name="Picture 18">
            <a:extLst>
              <a:ext uri="{FF2B5EF4-FFF2-40B4-BE49-F238E27FC236}">
                <a16:creationId xmlns:a16="http://schemas.microsoft.com/office/drawing/2014/main" id="{1BB8DC1E-C7FC-5B7E-3475-A15AA880CB0E}"/>
              </a:ext>
            </a:extLst>
          </p:cNvPr>
          <p:cNvPicPr>
            <a:picLocks noChangeAspect="1"/>
          </p:cNvPicPr>
          <p:nvPr/>
        </p:nvPicPr>
        <p:blipFill>
          <a:blip r:embed="rId3"/>
          <a:stretch>
            <a:fillRect/>
          </a:stretch>
        </p:blipFill>
        <p:spPr>
          <a:xfrm>
            <a:off x="433137" y="3811461"/>
            <a:ext cx="2652778" cy="2375692"/>
          </a:xfrm>
          <a:prstGeom prst="rect">
            <a:avLst/>
          </a:prstGeom>
        </p:spPr>
      </p:pic>
    </p:spTree>
    <p:extLst>
      <p:ext uri="{BB962C8B-B14F-4D97-AF65-F5344CB8AC3E}">
        <p14:creationId xmlns:p14="http://schemas.microsoft.com/office/powerpoint/2010/main" val="2400646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7C6ECA-F6C9-4E40-9615-903B54C7BA2B}"/>
              </a:ext>
            </a:extLst>
          </p:cNvPr>
          <p:cNvSpPr>
            <a:spLocks noGrp="1"/>
          </p:cNvSpPr>
          <p:nvPr>
            <p:ph type="sldNum" sz="quarter" idx="12"/>
          </p:nvPr>
        </p:nvSpPr>
        <p:spPr/>
        <p:txBody>
          <a:bodyPr/>
          <a:lstStyle/>
          <a:p>
            <a:fld id="{BF860B6F-2FE3-4DE6-9496-980E987E7466}" type="slidenum">
              <a:rPr lang="en-US" smtClean="0"/>
              <a:pPr/>
              <a:t>23</a:t>
            </a:fld>
            <a:endParaRPr lang="en-US" dirty="0"/>
          </a:p>
        </p:txBody>
      </p:sp>
      <p:sp>
        <p:nvSpPr>
          <p:cNvPr id="124" name="Text Placeholder 123">
            <a:extLst>
              <a:ext uri="{FF2B5EF4-FFF2-40B4-BE49-F238E27FC236}">
                <a16:creationId xmlns:a16="http://schemas.microsoft.com/office/drawing/2014/main" id="{3190266D-0F33-45C1-99B6-88C3D275ABBD}"/>
              </a:ext>
            </a:extLst>
          </p:cNvPr>
          <p:cNvSpPr>
            <a:spLocks noGrp="1"/>
          </p:cNvSpPr>
          <p:nvPr>
            <p:ph type="body" sz="quarter" idx="16"/>
          </p:nvPr>
        </p:nvSpPr>
        <p:spPr/>
        <p:txBody>
          <a:bodyPr>
            <a:normAutofit/>
          </a:bodyPr>
          <a:lstStyle/>
          <a:p>
            <a:r>
              <a:rPr lang="en-US" dirty="0"/>
              <a:t>​</a:t>
            </a:r>
          </a:p>
        </p:txBody>
      </p:sp>
      <p:sp>
        <p:nvSpPr>
          <p:cNvPr id="127" name="Text Placeholder 126">
            <a:extLst>
              <a:ext uri="{FF2B5EF4-FFF2-40B4-BE49-F238E27FC236}">
                <a16:creationId xmlns:a16="http://schemas.microsoft.com/office/drawing/2014/main" id="{529D0F22-483A-4379-9956-1AC0FBC1FFA9}"/>
              </a:ext>
            </a:extLst>
          </p:cNvPr>
          <p:cNvSpPr>
            <a:spLocks noGrp="1"/>
          </p:cNvSpPr>
          <p:nvPr>
            <p:ph type="body" sz="quarter" idx="4294967295"/>
          </p:nvPr>
        </p:nvSpPr>
        <p:spPr>
          <a:xfrm>
            <a:off x="0" y="3550024"/>
            <a:ext cx="3881620" cy="1423265"/>
          </a:xfrm>
        </p:spPr>
        <p:txBody>
          <a:bodyPr/>
          <a:lstStyle/>
          <a:p>
            <a:pPr marL="0" indent="0">
              <a:buNone/>
            </a:pPr>
            <a:r>
              <a:rPr lang="en-US" dirty="0"/>
              <a:t>Where do AUDIOLOGISTS WORK?</a:t>
            </a:r>
          </a:p>
        </p:txBody>
      </p:sp>
      <p:sp>
        <p:nvSpPr>
          <p:cNvPr id="128" name="Text Placeholder 127">
            <a:extLst>
              <a:ext uri="{FF2B5EF4-FFF2-40B4-BE49-F238E27FC236}">
                <a16:creationId xmlns:a16="http://schemas.microsoft.com/office/drawing/2014/main" id="{22FD1740-CC8B-4FB4-8039-C542AFD0838D}"/>
              </a:ext>
            </a:extLst>
          </p:cNvPr>
          <p:cNvSpPr>
            <a:spLocks noGrp="1"/>
          </p:cNvSpPr>
          <p:nvPr>
            <p:ph type="body" sz="quarter" idx="4294967295"/>
          </p:nvPr>
        </p:nvSpPr>
        <p:spPr>
          <a:xfrm>
            <a:off x="5048026" y="1266713"/>
            <a:ext cx="3562574" cy="6387988"/>
          </a:xfrm>
        </p:spPr>
        <p:txBody>
          <a:bodyPr>
            <a:noAutofit/>
          </a:bodyPr>
          <a:lstStyle/>
          <a:p>
            <a:r>
              <a:rPr lang="en-US" sz="1800" dirty="0"/>
              <a:t> Hospitals</a:t>
            </a:r>
          </a:p>
          <a:p>
            <a:r>
              <a:rPr lang="en-US" sz="1800" dirty="0"/>
              <a:t> Doctors’ offices</a:t>
            </a:r>
          </a:p>
          <a:p>
            <a:r>
              <a:rPr lang="en-US" sz="1800" dirty="0"/>
              <a:t> Private and Group Practice</a:t>
            </a:r>
          </a:p>
          <a:p>
            <a:r>
              <a:rPr lang="en-US" sz="1800" dirty="0"/>
              <a:t> Long-Term Care Facilities</a:t>
            </a:r>
          </a:p>
          <a:p>
            <a:r>
              <a:rPr lang="en-US" sz="1800" dirty="0"/>
              <a:t> K-12 Schools</a:t>
            </a:r>
          </a:p>
          <a:p>
            <a:r>
              <a:rPr lang="en-US" sz="1800" dirty="0"/>
              <a:t> Other Schools and Programs for special-needs children</a:t>
            </a:r>
          </a:p>
          <a:p>
            <a:r>
              <a:rPr lang="en-US" sz="1800" dirty="0"/>
              <a:t> Colleges and Universities</a:t>
            </a:r>
          </a:p>
          <a:p>
            <a:r>
              <a:rPr lang="en-US" sz="1800" dirty="0"/>
              <a:t>Military (2.7 million veterans have service-connected hearing disabilities)</a:t>
            </a:r>
          </a:p>
          <a:p>
            <a:r>
              <a:rPr lang="en-US" sz="1800" dirty="0"/>
              <a:t>Local, State, and Federal Government Agencies</a:t>
            </a:r>
          </a:p>
          <a:p>
            <a:r>
              <a:rPr lang="en-US" sz="1800" dirty="0"/>
              <a:t>Industry</a:t>
            </a:r>
          </a:p>
          <a:p>
            <a:pPr marL="0" indent="0">
              <a:buNone/>
            </a:pPr>
            <a:r>
              <a:rPr lang="en-US" sz="1800" dirty="0"/>
              <a:t>​</a:t>
            </a:r>
          </a:p>
        </p:txBody>
      </p:sp>
      <p:pic>
        <p:nvPicPr>
          <p:cNvPr id="9" name="Online Media 8" title="Your Career Is Calling: David Alexander, Audiologist">
            <a:hlinkClick r:id="" action="ppaction://media"/>
            <a:extLst>
              <a:ext uri="{FF2B5EF4-FFF2-40B4-BE49-F238E27FC236}">
                <a16:creationId xmlns:a16="http://schemas.microsoft.com/office/drawing/2014/main" id="{FA39EE16-371B-2986-DF25-7AB1192D957B}"/>
              </a:ext>
            </a:extLst>
          </p:cNvPr>
          <p:cNvPicPr>
            <a:picLocks noRot="1" noChangeAspect="1"/>
          </p:cNvPicPr>
          <p:nvPr>
            <a:videoFile r:link="rId1"/>
          </p:nvPr>
        </p:nvPicPr>
        <p:blipFill>
          <a:blip r:embed="rId4"/>
          <a:stretch>
            <a:fillRect/>
          </a:stretch>
        </p:blipFill>
        <p:spPr>
          <a:xfrm>
            <a:off x="9021482" y="549163"/>
            <a:ext cx="2540000" cy="1435100"/>
          </a:xfrm>
          <a:prstGeom prst="rect">
            <a:avLst/>
          </a:prstGeom>
        </p:spPr>
      </p:pic>
      <p:pic>
        <p:nvPicPr>
          <p:cNvPr id="10" name="Online Media 9" title="Dr. Chizuko Tamaki: Private Practice Audiologist">
            <a:hlinkClick r:id="" action="ppaction://media"/>
            <a:extLst>
              <a:ext uri="{FF2B5EF4-FFF2-40B4-BE49-F238E27FC236}">
                <a16:creationId xmlns:a16="http://schemas.microsoft.com/office/drawing/2014/main" id="{0114D08B-C9FF-6530-508A-40DD74D2D89C}"/>
              </a:ext>
            </a:extLst>
          </p:cNvPr>
          <p:cNvPicPr>
            <a:picLocks noRot="1" noChangeAspect="1"/>
          </p:cNvPicPr>
          <p:nvPr>
            <a:videoFile r:link="rId2"/>
          </p:nvPr>
        </p:nvPicPr>
        <p:blipFill>
          <a:blip r:embed="rId5"/>
          <a:stretch>
            <a:fillRect/>
          </a:stretch>
        </p:blipFill>
        <p:spPr>
          <a:xfrm>
            <a:off x="9021482" y="3163271"/>
            <a:ext cx="2540000" cy="1435100"/>
          </a:xfrm>
          <a:prstGeom prst="rect">
            <a:avLst/>
          </a:prstGeom>
        </p:spPr>
      </p:pic>
    </p:spTree>
    <p:extLst>
      <p:ext uri="{BB962C8B-B14F-4D97-AF65-F5344CB8AC3E}">
        <p14:creationId xmlns:p14="http://schemas.microsoft.com/office/powerpoint/2010/main" val="99161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3C69AA-05D5-4E36-B904-EB3BFF86437B}"/>
              </a:ext>
            </a:extLst>
          </p:cNvPr>
          <p:cNvSpPr>
            <a:spLocks noGrp="1"/>
          </p:cNvSpPr>
          <p:nvPr>
            <p:ph type="sldNum" sz="quarter" idx="12"/>
          </p:nvPr>
        </p:nvSpPr>
        <p:spPr/>
        <p:txBody>
          <a:bodyPr/>
          <a:lstStyle/>
          <a:p>
            <a:fld id="{BF860B6F-2FE3-4DE6-9496-980E987E7466}" type="slidenum">
              <a:rPr lang="en-US" smtClean="0"/>
              <a:pPr/>
              <a:t>24</a:t>
            </a:fld>
            <a:endParaRPr lang="en-US" dirty="0"/>
          </a:p>
        </p:txBody>
      </p:sp>
      <p:sp>
        <p:nvSpPr>
          <p:cNvPr id="66" name="Text Placeholder 65">
            <a:extLst>
              <a:ext uri="{FF2B5EF4-FFF2-40B4-BE49-F238E27FC236}">
                <a16:creationId xmlns:a16="http://schemas.microsoft.com/office/drawing/2014/main" id="{1CF403A4-EC71-458B-A4DC-B512F862CCD0}"/>
              </a:ext>
            </a:extLst>
          </p:cNvPr>
          <p:cNvSpPr>
            <a:spLocks noGrp="1"/>
          </p:cNvSpPr>
          <p:nvPr>
            <p:ph type="body" sz="quarter" idx="14"/>
          </p:nvPr>
        </p:nvSpPr>
        <p:spPr/>
        <p:txBody>
          <a:bodyPr/>
          <a:lstStyle/>
          <a:p>
            <a:pPr marL="285750" indent="-285750">
              <a:buFont typeface="Arial" panose="020B0604020202020204" pitchFamily="34" charset="0"/>
              <a:buChar char="•"/>
            </a:pPr>
            <a:r>
              <a:rPr lang="en-US" sz="1800" dirty="0"/>
              <a:t>Audiology job opportunities  growing 13% between 2019 and 2029 (Bureau Labor Statistics)- faster than average GROWING profession</a:t>
            </a:r>
          </a:p>
          <a:p>
            <a:pPr marL="285750" indent="-285750">
              <a:buFont typeface="Arial" panose="020B0604020202020204" pitchFamily="34" charset="0"/>
              <a:buChar char="•"/>
            </a:pPr>
            <a:r>
              <a:rPr lang="en-US" sz="1800" dirty="0"/>
              <a:t>High Employment- you can find a job! Often multiple job offers </a:t>
            </a:r>
          </a:p>
          <a:p>
            <a:endParaRPr lang="en-US" sz="1400" dirty="0"/>
          </a:p>
        </p:txBody>
      </p:sp>
      <p:sp>
        <p:nvSpPr>
          <p:cNvPr id="51" name="Title 50">
            <a:extLst>
              <a:ext uri="{FF2B5EF4-FFF2-40B4-BE49-F238E27FC236}">
                <a16:creationId xmlns:a16="http://schemas.microsoft.com/office/drawing/2014/main" id="{0BE62F74-B2F0-412C-A83C-5F33BEAA5922}"/>
              </a:ext>
            </a:extLst>
          </p:cNvPr>
          <p:cNvSpPr>
            <a:spLocks noGrp="1"/>
          </p:cNvSpPr>
          <p:nvPr>
            <p:ph type="title"/>
          </p:nvPr>
        </p:nvSpPr>
        <p:spPr>
          <a:xfrm>
            <a:off x="401052" y="3001739"/>
            <a:ext cx="3617495" cy="639192"/>
          </a:xfrm>
        </p:spPr>
        <p:txBody>
          <a:bodyPr>
            <a:normAutofit fontScale="90000"/>
          </a:bodyPr>
          <a:lstStyle/>
          <a:p>
            <a:pPr algn="ctr"/>
            <a:r>
              <a:rPr lang="en-US" sz="4000" dirty="0">
                <a:solidFill>
                  <a:schemeClr val="accent2">
                    <a:lumMod val="60000"/>
                    <a:lumOff val="40000"/>
                  </a:schemeClr>
                </a:solidFill>
              </a:rPr>
              <a:t>What’s the Job Outlook?    </a:t>
            </a:r>
            <a:r>
              <a:rPr lang="en-US" sz="4000" dirty="0">
                <a:solidFill>
                  <a:srgbClr val="00B0F0"/>
                </a:solidFill>
              </a:rPr>
              <a:t>Will there be jobs?</a:t>
            </a:r>
          </a:p>
        </p:txBody>
      </p:sp>
    </p:spTree>
    <p:extLst>
      <p:ext uri="{BB962C8B-B14F-4D97-AF65-F5344CB8AC3E}">
        <p14:creationId xmlns:p14="http://schemas.microsoft.com/office/powerpoint/2010/main" val="1673485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E0D2114-8053-470E-4DAC-2DEAE9136FF5}"/>
              </a:ext>
            </a:extLst>
          </p:cNvPr>
          <p:cNvSpPr>
            <a:spLocks noGrp="1"/>
          </p:cNvSpPr>
          <p:nvPr>
            <p:ph type="sldNum" sz="quarter" idx="12"/>
          </p:nvPr>
        </p:nvSpPr>
        <p:spPr/>
        <p:txBody>
          <a:bodyPr/>
          <a:lstStyle/>
          <a:p>
            <a:fld id="{BF860B6F-2FE3-4DE6-9496-980E987E7466}" type="slidenum">
              <a:rPr lang="en-US" smtClean="0"/>
              <a:pPr/>
              <a:t>25</a:t>
            </a:fld>
            <a:endParaRPr lang="en-US" dirty="0"/>
          </a:p>
        </p:txBody>
      </p:sp>
      <p:sp>
        <p:nvSpPr>
          <p:cNvPr id="9" name="Text Placeholder 8">
            <a:extLst>
              <a:ext uri="{FF2B5EF4-FFF2-40B4-BE49-F238E27FC236}">
                <a16:creationId xmlns:a16="http://schemas.microsoft.com/office/drawing/2014/main" id="{C5A5AC30-E336-51DF-C275-52968C057448}"/>
              </a:ext>
            </a:extLst>
          </p:cNvPr>
          <p:cNvSpPr>
            <a:spLocks noGrp="1"/>
          </p:cNvSpPr>
          <p:nvPr>
            <p:ph type="body" sz="quarter" idx="13"/>
          </p:nvPr>
        </p:nvSpPr>
        <p:spPr>
          <a:xfrm>
            <a:off x="724203" y="1649698"/>
            <a:ext cx="9405629" cy="3392805"/>
          </a:xfrm>
        </p:spPr>
        <p:txBody>
          <a:bodyPr/>
          <a:lstStyle/>
          <a:p>
            <a:pPr marL="457200" indent="-457200">
              <a:buAutoNum type="arabicParenR"/>
            </a:pPr>
            <a:r>
              <a:rPr lang="en-US" sz="1800" dirty="0">
                <a:solidFill>
                  <a:schemeClr val="bg1"/>
                </a:solidFill>
              </a:rPr>
              <a:t>LOVE GOING TO WORK EVERY DAY to HELP people with hearing and  balance issues make a difference in their lives.  </a:t>
            </a:r>
          </a:p>
          <a:p>
            <a:pPr marL="457200" indent="-457200">
              <a:buAutoNum type="arabicParenR"/>
            </a:pPr>
            <a:r>
              <a:rPr lang="en-US" sz="1800" dirty="0">
                <a:solidFill>
                  <a:schemeClr val="bg1"/>
                </a:solidFill>
              </a:rPr>
              <a:t>Flexibility – choose a job in a variety of settings and (hospitals, clinics, doctors office, school </a:t>
            </a:r>
            <a:r>
              <a:rPr lang="en-US" sz="1800" dirty="0" err="1">
                <a:solidFill>
                  <a:schemeClr val="bg1"/>
                </a:solidFill>
              </a:rPr>
              <a:t>etc</a:t>
            </a:r>
            <a:r>
              <a:rPr lang="en-US" sz="1800" dirty="0">
                <a:solidFill>
                  <a:schemeClr val="bg1"/>
                </a:solidFill>
              </a:rPr>
              <a:t>) can work with a small or wide age range of clients.</a:t>
            </a:r>
          </a:p>
          <a:p>
            <a:pPr marL="457200" indent="-457200">
              <a:buAutoNum type="arabicParenR"/>
            </a:pPr>
            <a:r>
              <a:rPr lang="en-US" sz="1800" dirty="0">
                <a:solidFill>
                  <a:schemeClr val="bg1"/>
                </a:solidFill>
              </a:rPr>
              <a:t>Never get burned out- if you are tired of one setting/population or age group, CHANGE jobs.  Jobs are available and will be in the future with growth anticipated.  Opportunities in administration.</a:t>
            </a:r>
          </a:p>
          <a:p>
            <a:pPr marL="457200" indent="-457200">
              <a:buAutoNum type="arabicParenR"/>
            </a:pPr>
            <a:r>
              <a:rPr lang="en-US" sz="1800" dirty="0">
                <a:solidFill>
                  <a:schemeClr val="bg1"/>
                </a:solidFill>
              </a:rPr>
              <a:t> Often part of a TEAM in health care or school setting, but usually have a lot of autonomy and independence too.</a:t>
            </a:r>
          </a:p>
          <a:p>
            <a:pPr marL="342900" lvl="1" indent="-342900">
              <a:lnSpc>
                <a:spcPct val="110000"/>
              </a:lnSpc>
              <a:spcAft>
                <a:spcPts val="600"/>
              </a:spcAft>
              <a:buNone/>
            </a:pPr>
            <a:r>
              <a:rPr lang="en-US" sz="1800" dirty="0"/>
              <a:t>5)    Good salary </a:t>
            </a:r>
          </a:p>
          <a:p>
            <a:endParaRPr lang="en-US" dirty="0">
              <a:solidFill>
                <a:schemeClr val="bg1"/>
              </a:solidFill>
            </a:endParaRPr>
          </a:p>
        </p:txBody>
      </p:sp>
      <p:sp>
        <p:nvSpPr>
          <p:cNvPr id="8" name="Title 7">
            <a:extLst>
              <a:ext uri="{FF2B5EF4-FFF2-40B4-BE49-F238E27FC236}">
                <a16:creationId xmlns:a16="http://schemas.microsoft.com/office/drawing/2014/main" id="{BD6A2B70-6BEF-4038-D1BA-F333D9780C8F}"/>
              </a:ext>
            </a:extLst>
          </p:cNvPr>
          <p:cNvSpPr>
            <a:spLocks noGrp="1"/>
          </p:cNvSpPr>
          <p:nvPr>
            <p:ph type="title"/>
          </p:nvPr>
        </p:nvSpPr>
        <p:spPr>
          <a:xfrm>
            <a:off x="724203" y="671808"/>
            <a:ext cx="10144323" cy="639192"/>
          </a:xfrm>
        </p:spPr>
        <p:txBody>
          <a:bodyPr/>
          <a:lstStyle/>
          <a:p>
            <a:r>
              <a:rPr lang="en-US" dirty="0"/>
              <a:t>5 reasons to be an AUDIOLOGIST</a:t>
            </a:r>
          </a:p>
        </p:txBody>
      </p:sp>
    </p:spTree>
    <p:extLst>
      <p:ext uri="{BB962C8B-B14F-4D97-AF65-F5344CB8AC3E}">
        <p14:creationId xmlns:p14="http://schemas.microsoft.com/office/powerpoint/2010/main" val="3773920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E0D2114-8053-470E-4DAC-2DEAE9136FF5}"/>
              </a:ext>
            </a:extLst>
          </p:cNvPr>
          <p:cNvSpPr>
            <a:spLocks noGrp="1"/>
          </p:cNvSpPr>
          <p:nvPr>
            <p:ph type="sldNum" sz="quarter" idx="12"/>
          </p:nvPr>
        </p:nvSpPr>
        <p:spPr/>
        <p:txBody>
          <a:bodyPr/>
          <a:lstStyle/>
          <a:p>
            <a:fld id="{BF860B6F-2FE3-4DE6-9496-980E987E7466}" type="slidenum">
              <a:rPr lang="en-US" smtClean="0"/>
              <a:pPr/>
              <a:t>26</a:t>
            </a:fld>
            <a:endParaRPr lang="en-US" dirty="0"/>
          </a:p>
        </p:txBody>
      </p:sp>
      <p:sp>
        <p:nvSpPr>
          <p:cNvPr id="9" name="Text Placeholder 8">
            <a:extLst>
              <a:ext uri="{FF2B5EF4-FFF2-40B4-BE49-F238E27FC236}">
                <a16:creationId xmlns:a16="http://schemas.microsoft.com/office/drawing/2014/main" id="{C5A5AC30-E336-51DF-C275-52968C057448}"/>
              </a:ext>
            </a:extLst>
          </p:cNvPr>
          <p:cNvSpPr>
            <a:spLocks noGrp="1"/>
          </p:cNvSpPr>
          <p:nvPr>
            <p:ph type="body" sz="quarter" idx="13"/>
          </p:nvPr>
        </p:nvSpPr>
        <p:spPr>
          <a:xfrm>
            <a:off x="724204" y="1649698"/>
            <a:ext cx="4156022" cy="3392805"/>
          </a:xfrm>
        </p:spPr>
        <p:txBody>
          <a:bodyPr/>
          <a:lstStyle/>
          <a:p>
            <a:pPr>
              <a:lnSpc>
                <a:spcPct val="110000"/>
              </a:lnSpc>
            </a:pPr>
            <a:r>
              <a:rPr lang="en-US" sz="1800" b="1" dirty="0"/>
              <a:t>Faculty specializing in:</a:t>
            </a:r>
          </a:p>
          <a:p>
            <a:pPr lvl="1">
              <a:lnSpc>
                <a:spcPct val="110000"/>
              </a:lnSpc>
            </a:pPr>
            <a:r>
              <a:rPr lang="en-US" sz="1800" dirty="0"/>
              <a:t>Cochlear Implants</a:t>
            </a:r>
          </a:p>
          <a:p>
            <a:pPr lvl="1">
              <a:lnSpc>
                <a:spcPct val="110000"/>
              </a:lnSpc>
            </a:pPr>
            <a:r>
              <a:rPr lang="en-US" sz="1800" dirty="0"/>
              <a:t>Auditory Electrophysiology</a:t>
            </a:r>
          </a:p>
          <a:p>
            <a:pPr lvl="1">
              <a:lnSpc>
                <a:spcPct val="110000"/>
              </a:lnSpc>
            </a:pPr>
            <a:r>
              <a:rPr lang="en-US" sz="1800" dirty="0"/>
              <a:t>Noise Exposure and Hearing Conservation</a:t>
            </a:r>
          </a:p>
          <a:p>
            <a:pPr lvl="1">
              <a:lnSpc>
                <a:spcPct val="110000"/>
              </a:lnSpc>
            </a:pPr>
            <a:r>
              <a:rPr lang="en-US" sz="1800" dirty="0"/>
              <a:t>Vestibular Assessment and Rehabilitation</a:t>
            </a:r>
          </a:p>
          <a:p>
            <a:pPr>
              <a:lnSpc>
                <a:spcPct val="110000"/>
              </a:lnSpc>
            </a:pPr>
            <a:r>
              <a:rPr lang="en-US" sz="1800" b="1" dirty="0"/>
              <a:t>Joint </a:t>
            </a:r>
            <a:r>
              <a:rPr lang="en-US" sz="1800" b="1" dirty="0" err="1"/>
              <a:t>AuD</a:t>
            </a:r>
            <a:r>
              <a:rPr lang="en-US" sz="1800" b="1" dirty="0"/>
              <a:t>/PhD Option</a:t>
            </a:r>
          </a:p>
          <a:p>
            <a:endParaRPr lang="en-US" dirty="0"/>
          </a:p>
        </p:txBody>
      </p:sp>
      <p:sp>
        <p:nvSpPr>
          <p:cNvPr id="8" name="Title 7">
            <a:extLst>
              <a:ext uri="{FF2B5EF4-FFF2-40B4-BE49-F238E27FC236}">
                <a16:creationId xmlns:a16="http://schemas.microsoft.com/office/drawing/2014/main" id="{BD6A2B70-6BEF-4038-D1BA-F333D9780C8F}"/>
              </a:ext>
            </a:extLst>
          </p:cNvPr>
          <p:cNvSpPr>
            <a:spLocks noGrp="1"/>
          </p:cNvSpPr>
          <p:nvPr>
            <p:ph type="title"/>
          </p:nvPr>
        </p:nvSpPr>
        <p:spPr>
          <a:xfrm>
            <a:off x="724203" y="671808"/>
            <a:ext cx="10144323" cy="639192"/>
          </a:xfrm>
        </p:spPr>
        <p:txBody>
          <a:bodyPr/>
          <a:lstStyle/>
          <a:p>
            <a:r>
              <a:rPr lang="en-GB" altLang="en-US" sz="4000" cap="none" dirty="0"/>
              <a:t>Ohio University </a:t>
            </a:r>
            <a:r>
              <a:rPr lang="en-GB" altLang="en-US" cap="none" dirty="0" err="1"/>
              <a:t>A</a:t>
            </a:r>
            <a:r>
              <a:rPr lang="en-GB" altLang="en-US" sz="4000" cap="none" dirty="0" err="1"/>
              <a:t>uD</a:t>
            </a:r>
            <a:r>
              <a:rPr lang="en-GB" altLang="en-US" sz="4000" cap="none" dirty="0"/>
              <a:t> </a:t>
            </a:r>
            <a:r>
              <a:rPr lang="en-GB" altLang="en-US" cap="none" dirty="0"/>
              <a:t>P</a:t>
            </a:r>
            <a:r>
              <a:rPr lang="en-GB" altLang="en-US" sz="4000" cap="none" dirty="0"/>
              <a:t>rogram</a:t>
            </a:r>
            <a:endParaRPr lang="en-US" cap="none" dirty="0"/>
          </a:p>
        </p:txBody>
      </p:sp>
      <p:sp>
        <p:nvSpPr>
          <p:cNvPr id="3" name="TextBox 2">
            <a:extLst>
              <a:ext uri="{FF2B5EF4-FFF2-40B4-BE49-F238E27FC236}">
                <a16:creationId xmlns:a16="http://schemas.microsoft.com/office/drawing/2014/main" id="{FFD2D244-171E-2F5C-6B2B-946027E541CE}"/>
              </a:ext>
            </a:extLst>
          </p:cNvPr>
          <p:cNvSpPr txBox="1"/>
          <p:nvPr/>
        </p:nvSpPr>
        <p:spPr>
          <a:xfrm>
            <a:off x="6094288" y="1649698"/>
            <a:ext cx="6097712" cy="1598451"/>
          </a:xfrm>
          <a:prstGeom prst="rect">
            <a:avLst/>
          </a:prstGeom>
          <a:noFill/>
        </p:spPr>
        <p:txBody>
          <a:bodyPr wrap="square">
            <a:spAutoFit/>
          </a:bodyPr>
          <a:lstStyle/>
          <a:p>
            <a:pPr>
              <a:lnSpc>
                <a:spcPct val="110000"/>
              </a:lnSpc>
            </a:pPr>
            <a:r>
              <a:rPr lang="en-US" dirty="0"/>
              <a:t>On-Campus Clinic</a:t>
            </a:r>
          </a:p>
          <a:p>
            <a:pPr lvl="1">
              <a:lnSpc>
                <a:spcPct val="110000"/>
              </a:lnSpc>
            </a:pPr>
            <a:r>
              <a:rPr lang="en-US" dirty="0"/>
              <a:t>Begin clinic fall semester Year 1 in our campus clinic</a:t>
            </a:r>
          </a:p>
          <a:p>
            <a:pPr>
              <a:lnSpc>
                <a:spcPct val="110000"/>
              </a:lnSpc>
            </a:pPr>
            <a:r>
              <a:rPr lang="en-US" dirty="0"/>
              <a:t>Full-Time Externships</a:t>
            </a:r>
          </a:p>
          <a:p>
            <a:pPr>
              <a:lnSpc>
                <a:spcPct val="110000"/>
              </a:lnSpc>
            </a:pPr>
            <a:r>
              <a:rPr lang="en-US" dirty="0"/>
              <a:t>Botswana Rehabilitation Program and Other IPE Opportunities</a:t>
            </a:r>
          </a:p>
        </p:txBody>
      </p:sp>
    </p:spTree>
    <p:extLst>
      <p:ext uri="{BB962C8B-B14F-4D97-AF65-F5344CB8AC3E}">
        <p14:creationId xmlns:p14="http://schemas.microsoft.com/office/powerpoint/2010/main" val="2569824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89231E-2BB7-4BA4-A7BF-F2CDCEBBE5E5}"/>
              </a:ext>
            </a:extLst>
          </p:cNvPr>
          <p:cNvSpPr>
            <a:spLocks noGrp="1"/>
          </p:cNvSpPr>
          <p:nvPr>
            <p:ph type="sldNum" sz="quarter" idx="12"/>
          </p:nvPr>
        </p:nvSpPr>
        <p:spPr>
          <a:xfrm>
            <a:off x="8610600" y="6515753"/>
            <a:ext cx="2743200" cy="205722"/>
          </a:xfrm>
        </p:spPr>
        <p:txBody>
          <a:bodyPr/>
          <a:lstStyle/>
          <a:p>
            <a:fld id="{BF860B6F-2FE3-4DE6-9496-980E987E7466}" type="slidenum">
              <a:rPr lang="en-US" smtClean="0"/>
              <a:pPr/>
              <a:t>27</a:t>
            </a:fld>
            <a:endParaRPr lang="en-US" dirty="0"/>
          </a:p>
        </p:txBody>
      </p:sp>
      <p:pic>
        <p:nvPicPr>
          <p:cNvPr id="10" name="Picture Placeholder 7" descr="A close up of a pipette dropping a drop of liquid into a petri dish">
            <a:extLst>
              <a:ext uri="{FF2B5EF4-FFF2-40B4-BE49-F238E27FC236}">
                <a16:creationId xmlns:a16="http://schemas.microsoft.com/office/drawing/2014/main" id="{FAB08D6F-E051-4336-9514-35C67978A1F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12" r="412"/>
          <a:stretch/>
        </p:blipFill>
        <p:spPr>
          <a:xfrm flipH="1">
            <a:off x="1809750" y="466725"/>
            <a:ext cx="7834312" cy="5924550"/>
          </a:xfrm>
        </p:spPr>
      </p:pic>
      <p:sp>
        <p:nvSpPr>
          <p:cNvPr id="160" name="Text Placeholder 159">
            <a:extLst>
              <a:ext uri="{FF2B5EF4-FFF2-40B4-BE49-F238E27FC236}">
                <a16:creationId xmlns:a16="http://schemas.microsoft.com/office/drawing/2014/main" id="{494105F6-F94F-433A-BC1D-B4F5A9AFEEA9}"/>
              </a:ext>
            </a:extLst>
          </p:cNvPr>
          <p:cNvSpPr>
            <a:spLocks noGrp="1"/>
          </p:cNvSpPr>
          <p:nvPr>
            <p:ph type="body" sz="quarter" idx="16"/>
          </p:nvPr>
        </p:nvSpPr>
        <p:spPr>
          <a:xfrm>
            <a:off x="9210675" y="2579352"/>
            <a:ext cx="2381250" cy="1423068"/>
          </a:xfrm>
        </p:spPr>
        <p:txBody>
          <a:bodyPr/>
          <a:lstStyle/>
          <a:p>
            <a:r>
              <a:rPr lang="en-US" dirty="0"/>
              <a:t>Nilesh Washnik</a:t>
            </a:r>
          </a:p>
          <a:p>
            <a:r>
              <a:rPr lang="en-US" dirty="0"/>
              <a:t>740-593-1408​</a:t>
            </a:r>
          </a:p>
          <a:p>
            <a:r>
              <a:rPr lang="en-US" dirty="0"/>
              <a:t>washnik@ohio.edu</a:t>
            </a:r>
          </a:p>
        </p:txBody>
      </p:sp>
      <p:sp>
        <p:nvSpPr>
          <p:cNvPr id="54" name="Title 53">
            <a:extLst>
              <a:ext uri="{FF2B5EF4-FFF2-40B4-BE49-F238E27FC236}">
                <a16:creationId xmlns:a16="http://schemas.microsoft.com/office/drawing/2014/main" id="{C96D6B90-01A4-4E2C-A3C5-57E67B888825}"/>
              </a:ext>
            </a:extLst>
          </p:cNvPr>
          <p:cNvSpPr>
            <a:spLocks noGrp="1"/>
          </p:cNvSpPr>
          <p:nvPr>
            <p:ph type="title"/>
          </p:nvPr>
        </p:nvSpPr>
        <p:spPr>
          <a:xfrm rot="16200000">
            <a:off x="-1129259" y="3009387"/>
            <a:ext cx="4138612" cy="562995"/>
          </a:xfrm>
        </p:spPr>
        <p:txBody>
          <a:bodyPr>
            <a:normAutofit fontScale="90000"/>
          </a:bodyPr>
          <a:lstStyle/>
          <a:p>
            <a:r>
              <a:rPr lang="en-US" dirty="0"/>
              <a:t>Thank you</a:t>
            </a:r>
          </a:p>
        </p:txBody>
      </p:sp>
    </p:spTree>
    <p:extLst>
      <p:ext uri="{BB962C8B-B14F-4D97-AF65-F5344CB8AC3E}">
        <p14:creationId xmlns:p14="http://schemas.microsoft.com/office/powerpoint/2010/main" val="1501914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49B078-616A-4948-A0E2-47AA03ED190A}"/>
              </a:ext>
            </a:extLst>
          </p:cNvPr>
          <p:cNvSpPr>
            <a:spLocks noGrp="1"/>
          </p:cNvSpPr>
          <p:nvPr>
            <p:ph type="title"/>
          </p:nvPr>
        </p:nvSpPr>
        <p:spPr/>
        <p:txBody>
          <a:bodyPr/>
          <a:lstStyle/>
          <a:p>
            <a:r>
              <a:rPr lang="en-US">
                <a:ea typeface="P22 Mackinac Pro Book"/>
              </a:rPr>
              <a:t>Questions?</a:t>
            </a:r>
            <a:endParaRPr lang="en-US"/>
          </a:p>
        </p:txBody>
      </p:sp>
      <p:sp>
        <p:nvSpPr>
          <p:cNvPr id="2" name="Date Placeholder 1">
            <a:extLst>
              <a:ext uri="{FF2B5EF4-FFF2-40B4-BE49-F238E27FC236}">
                <a16:creationId xmlns:a16="http://schemas.microsoft.com/office/drawing/2014/main" id="{69A06260-4270-EC45-B116-F264AD2535BC}"/>
              </a:ext>
            </a:extLst>
          </p:cNvPr>
          <p:cNvSpPr>
            <a:spLocks noGrp="1"/>
          </p:cNvSpPr>
          <p:nvPr>
            <p:ph type="dt" sz="half" idx="10"/>
          </p:nvPr>
        </p:nvSpPr>
        <p:spPr/>
        <p:txBody>
          <a:bodyPr anchor="ctr">
            <a:normAutofit/>
          </a:bodyPr>
          <a:lstStyle/>
          <a:p>
            <a:pPr>
              <a:spcAft>
                <a:spcPts val="600"/>
              </a:spcAft>
            </a:pPr>
            <a:r>
              <a:rPr lang="en-US"/>
              <a:t>OHIO Up Close</a:t>
            </a:r>
          </a:p>
        </p:txBody>
      </p:sp>
      <p:sp>
        <p:nvSpPr>
          <p:cNvPr id="3" name="Footer Placeholder 2">
            <a:extLst>
              <a:ext uri="{FF2B5EF4-FFF2-40B4-BE49-F238E27FC236}">
                <a16:creationId xmlns:a16="http://schemas.microsoft.com/office/drawing/2014/main" id="{BC6EDDBA-CA73-D944-950A-61D62AE84C22}"/>
              </a:ext>
            </a:extLst>
          </p:cNvPr>
          <p:cNvSpPr>
            <a:spLocks noGrp="1"/>
          </p:cNvSpPr>
          <p:nvPr>
            <p:ph type="ftr" sz="quarter" idx="11"/>
          </p:nvPr>
        </p:nvSpPr>
        <p:spPr/>
        <p:txBody>
          <a:bodyPr anchor="ctr">
            <a:normAutofit/>
          </a:bodyPr>
          <a:lstStyle/>
          <a:p>
            <a:pPr>
              <a:spcAft>
                <a:spcPts val="600"/>
              </a:spcAft>
            </a:pPr>
            <a:r>
              <a:rPr lang="en-US"/>
              <a:t>DEPARTMENT OF COMMUNICATION SCIENCES AND DISORDERS</a:t>
            </a:r>
          </a:p>
        </p:txBody>
      </p:sp>
    </p:spTree>
    <p:extLst>
      <p:ext uri="{BB962C8B-B14F-4D97-AF65-F5344CB8AC3E}">
        <p14:creationId xmlns:p14="http://schemas.microsoft.com/office/powerpoint/2010/main" val="113161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90D21B6-2119-6DBE-E637-8F0474D6651F}"/>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01048039-5168-F462-14B9-C6E5FEA9FED1}"/>
              </a:ext>
            </a:extLst>
          </p:cNvPr>
          <p:cNvSpPr>
            <a:spLocks noGrp="1"/>
          </p:cNvSpPr>
          <p:nvPr>
            <p:ph type="title"/>
          </p:nvPr>
        </p:nvSpPr>
        <p:spPr/>
        <p:txBody>
          <a:bodyPr/>
          <a:lstStyle/>
          <a:p>
            <a:r>
              <a:rPr lang="en-US" dirty="0"/>
              <a:t>Undergraduate Program</a:t>
            </a:r>
          </a:p>
        </p:txBody>
      </p:sp>
      <p:sp>
        <p:nvSpPr>
          <p:cNvPr id="4" name="Date Placeholder 3">
            <a:extLst>
              <a:ext uri="{FF2B5EF4-FFF2-40B4-BE49-F238E27FC236}">
                <a16:creationId xmlns:a16="http://schemas.microsoft.com/office/drawing/2014/main" id="{7775A23D-B577-37AE-6EA2-7E069E13CFC3}"/>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D197BBC8-864B-D304-302C-64FB5568D00B}"/>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3781045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352D13-EDCC-481F-B4A8-CE3A1D1247FD}"/>
              </a:ext>
            </a:extLst>
          </p:cNvPr>
          <p:cNvSpPr>
            <a:spLocks noGrp="1"/>
          </p:cNvSpPr>
          <p:nvPr>
            <p:ph sz="half" idx="1"/>
          </p:nvPr>
        </p:nvSpPr>
        <p:spPr/>
        <p:txBody>
          <a:bodyPr vert="horz" lIns="91440" tIns="45720" rIns="91440" bIns="45720" rtlCol="0" anchor="t">
            <a:normAutofit fontScale="92500"/>
          </a:bodyPr>
          <a:lstStyle/>
          <a:p>
            <a:r>
              <a:rPr lang="en-US" dirty="0">
                <a:cs typeface="Proxima Nova"/>
              </a:rPr>
              <a:t>Communication Sciences &amp; Disorders (CSD) is an undergraduate major within the School of Rehabilitation and Communication Sciences.</a:t>
            </a:r>
          </a:p>
          <a:p>
            <a:r>
              <a:rPr lang="en-US" dirty="0">
                <a:cs typeface="Proxima Nova"/>
              </a:rPr>
              <a:t>Hearing, Speech and Language Sciences effective fall 2023.</a:t>
            </a:r>
          </a:p>
          <a:p>
            <a:r>
              <a:rPr lang="en-US" dirty="0">
                <a:cs typeface="Proxima Nova"/>
              </a:rPr>
              <a:t>Curriculum includes interdisciplinary coursework providing education of human communication processes, development, hearing, speech and language sciences.</a:t>
            </a:r>
          </a:p>
          <a:p>
            <a:r>
              <a:rPr lang="en-US" dirty="0"/>
              <a:t>We also offer a minor!</a:t>
            </a:r>
          </a:p>
          <a:p>
            <a:pPr marL="0" indent="0">
              <a:buNone/>
            </a:pPr>
            <a:endParaRPr lang="en-US" dirty="0">
              <a:cs typeface="Proxima Nova"/>
            </a:endParaRPr>
          </a:p>
        </p:txBody>
      </p:sp>
      <p:pic>
        <p:nvPicPr>
          <p:cNvPr id="7" name="Picture 7" descr="Logo&#10;&#10;Description automatically generated">
            <a:extLst>
              <a:ext uri="{FF2B5EF4-FFF2-40B4-BE49-F238E27FC236}">
                <a16:creationId xmlns:a16="http://schemas.microsoft.com/office/drawing/2014/main" id="{E0755924-132B-4CA5-80D9-039D15B37D07}"/>
              </a:ext>
            </a:extLst>
          </p:cNvPr>
          <p:cNvPicPr>
            <a:picLocks noGrp="1" noChangeAspect="1"/>
          </p:cNvPicPr>
          <p:nvPr>
            <p:ph sz="half" idx="2"/>
          </p:nvPr>
        </p:nvPicPr>
        <p:blipFill>
          <a:blip r:embed="rId2"/>
          <a:stretch>
            <a:fillRect/>
          </a:stretch>
        </p:blipFill>
        <p:spPr>
          <a:xfrm>
            <a:off x="7235789" y="1950471"/>
            <a:ext cx="3874177" cy="3874177"/>
          </a:xfrm>
        </p:spPr>
      </p:pic>
      <p:sp>
        <p:nvSpPr>
          <p:cNvPr id="4" name="Date Placeholder 3">
            <a:extLst>
              <a:ext uri="{FF2B5EF4-FFF2-40B4-BE49-F238E27FC236}">
                <a16:creationId xmlns:a16="http://schemas.microsoft.com/office/drawing/2014/main" id="{5B74CD5E-05B0-4014-BE84-D090E98DB5AE}"/>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6F814B0C-B0A1-4B66-A55D-F33A77FC7D2B}"/>
              </a:ext>
            </a:extLst>
          </p:cNvPr>
          <p:cNvSpPr>
            <a:spLocks noGrp="1"/>
          </p:cNvSpPr>
          <p:nvPr>
            <p:ph type="ftr" sz="quarter" idx="11"/>
          </p:nvPr>
        </p:nvSpPr>
        <p:spPr/>
        <p:txBody>
          <a:bodyPr/>
          <a:lstStyle/>
          <a:p>
            <a:r>
              <a:rPr lang="en-US"/>
              <a:t>DEPARTMENT OF COMMUNICATION SCIENCES AND DISORDERS</a:t>
            </a:r>
          </a:p>
        </p:txBody>
      </p:sp>
      <p:sp>
        <p:nvSpPr>
          <p:cNvPr id="3" name="Title 2">
            <a:extLst>
              <a:ext uri="{FF2B5EF4-FFF2-40B4-BE49-F238E27FC236}">
                <a16:creationId xmlns:a16="http://schemas.microsoft.com/office/drawing/2014/main" id="{F7B756C0-8CEB-4647-8704-D01B1A7897A0}"/>
              </a:ext>
            </a:extLst>
          </p:cNvPr>
          <p:cNvSpPr>
            <a:spLocks noGrp="1"/>
          </p:cNvSpPr>
          <p:nvPr>
            <p:ph type="title"/>
          </p:nvPr>
        </p:nvSpPr>
        <p:spPr/>
        <p:txBody>
          <a:bodyPr/>
          <a:lstStyle/>
          <a:p>
            <a:r>
              <a:rPr lang="en-US">
                <a:ea typeface="P22 Mackinac Pro Book"/>
                <a:cs typeface="P22 Mackinac Pro Book"/>
              </a:rPr>
              <a:t>What is "Communication Sciences &amp; Disorders" (BSCSD)?</a:t>
            </a:r>
            <a:endParaRPr lang="en-US"/>
          </a:p>
        </p:txBody>
      </p:sp>
    </p:spTree>
    <p:extLst>
      <p:ext uri="{BB962C8B-B14F-4D97-AF65-F5344CB8AC3E}">
        <p14:creationId xmlns:p14="http://schemas.microsoft.com/office/powerpoint/2010/main" val="3014659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70114-DE6D-4CBE-BD96-9E13DC34AAF7}"/>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en-US">
                <a:cs typeface="Proxima Nova"/>
              </a:rPr>
              <a:t>General Courses Include:</a:t>
            </a:r>
          </a:p>
          <a:p>
            <a:pPr marL="342900" indent="-342900"/>
            <a:r>
              <a:rPr lang="en-US">
                <a:cs typeface="Proxima Nova"/>
              </a:rPr>
              <a:t>Biology</a:t>
            </a:r>
          </a:p>
          <a:p>
            <a:pPr marL="342900" indent="-342900"/>
            <a:r>
              <a:rPr lang="en-US">
                <a:cs typeface="Proxima Nova"/>
              </a:rPr>
              <a:t>Statistics</a:t>
            </a:r>
          </a:p>
          <a:p>
            <a:pPr marL="342900" indent="-342900"/>
            <a:r>
              <a:rPr lang="en-US">
                <a:cs typeface="Proxima Nova"/>
              </a:rPr>
              <a:t>Physics OR Chemistry</a:t>
            </a:r>
          </a:p>
          <a:p>
            <a:pPr marL="342900" indent="-342900"/>
            <a:r>
              <a:rPr lang="en-US">
                <a:cs typeface="Proxima Nova"/>
              </a:rPr>
              <a:t>Intro to Special Education</a:t>
            </a:r>
          </a:p>
          <a:p>
            <a:pPr marL="342900" indent="-342900"/>
            <a:r>
              <a:rPr lang="en-US">
                <a:cs typeface="Proxima Nova"/>
              </a:rPr>
              <a:t>Child Development</a:t>
            </a:r>
          </a:p>
          <a:p>
            <a:pPr marL="342900" indent="-342900"/>
            <a:r>
              <a:rPr lang="en-US">
                <a:cs typeface="Proxima Nova"/>
              </a:rPr>
              <a:t>Anthropology</a:t>
            </a:r>
          </a:p>
          <a:p>
            <a:pPr marL="342900" indent="-342900"/>
            <a:r>
              <a:rPr lang="en-US">
                <a:cs typeface="Proxima Nova"/>
              </a:rPr>
              <a:t>Public Speaking</a:t>
            </a:r>
          </a:p>
          <a:p>
            <a:pPr marL="342900" indent="-342900"/>
            <a:r>
              <a:rPr lang="en-US">
                <a:cs typeface="Proxima Nova"/>
              </a:rPr>
              <a:t>Psychology</a:t>
            </a:r>
          </a:p>
          <a:p>
            <a:pPr marL="342900" indent="-342900"/>
            <a:r>
              <a:rPr lang="en-US">
                <a:cs typeface="Proxima Nova"/>
              </a:rPr>
              <a:t>…..and more!</a:t>
            </a:r>
          </a:p>
          <a:p>
            <a:pPr marL="342900" indent="-342900"/>
            <a:endParaRPr lang="en-US">
              <a:cs typeface="Proxima Nova"/>
            </a:endParaRPr>
          </a:p>
        </p:txBody>
      </p:sp>
      <p:sp>
        <p:nvSpPr>
          <p:cNvPr id="3" name="Content Placeholder 2">
            <a:extLst>
              <a:ext uri="{FF2B5EF4-FFF2-40B4-BE49-F238E27FC236}">
                <a16:creationId xmlns:a16="http://schemas.microsoft.com/office/drawing/2014/main" id="{8EC75270-BA4A-4A4A-9A68-C198B598C7DC}"/>
              </a:ext>
            </a:extLst>
          </p:cNvPr>
          <p:cNvSpPr>
            <a:spLocks noGrp="1"/>
          </p:cNvSpPr>
          <p:nvPr>
            <p:ph sz="half" idx="2"/>
          </p:nvPr>
        </p:nvSpPr>
        <p:spPr/>
        <p:txBody>
          <a:bodyPr vert="horz" lIns="91440" tIns="45720" rIns="91440" bIns="45720" rtlCol="0" anchor="t">
            <a:normAutofit fontScale="92500" lnSpcReduction="20000"/>
          </a:bodyPr>
          <a:lstStyle/>
          <a:p>
            <a:pPr marL="0" indent="0">
              <a:buNone/>
            </a:pPr>
            <a:r>
              <a:rPr lang="en-US" dirty="0">
                <a:cs typeface="Proxima Nova"/>
              </a:rPr>
              <a:t>CSD Related Courses Include:</a:t>
            </a:r>
          </a:p>
          <a:p>
            <a:pPr marL="342900" indent="-342900"/>
            <a:r>
              <a:rPr lang="en-US" dirty="0">
                <a:cs typeface="Proxima Nova"/>
              </a:rPr>
              <a:t>Intro to Communication Differences and Disorders</a:t>
            </a:r>
          </a:p>
          <a:p>
            <a:pPr marL="342900" indent="-342900"/>
            <a:r>
              <a:rPr lang="en-US" dirty="0">
                <a:cs typeface="Proxima Nova"/>
              </a:rPr>
              <a:t>Phonetics</a:t>
            </a:r>
          </a:p>
          <a:p>
            <a:pPr marL="342900" indent="-342900"/>
            <a:r>
              <a:rPr lang="en-US" dirty="0">
                <a:cs typeface="Proxima Nova"/>
              </a:rPr>
              <a:t>American Sign Language</a:t>
            </a:r>
          </a:p>
          <a:p>
            <a:pPr marL="342900" indent="-342900"/>
            <a:r>
              <a:rPr lang="en-US" dirty="0">
                <a:cs typeface="Proxima Nova"/>
              </a:rPr>
              <a:t>Anatomy &amp; Physiology of Hearing, Speech and Language</a:t>
            </a:r>
          </a:p>
          <a:p>
            <a:pPr marL="342900" indent="-342900"/>
            <a:r>
              <a:rPr lang="en-US" dirty="0">
                <a:cs typeface="Proxima Nova"/>
              </a:rPr>
              <a:t>Speech Science</a:t>
            </a:r>
          </a:p>
          <a:p>
            <a:pPr marL="342900" indent="-342900"/>
            <a:r>
              <a:rPr lang="en-US" dirty="0">
                <a:cs typeface="Proxima Nova"/>
              </a:rPr>
              <a:t>Hearing Science</a:t>
            </a:r>
          </a:p>
          <a:p>
            <a:pPr marL="342900" indent="-342900"/>
            <a:r>
              <a:rPr lang="en-US" dirty="0">
                <a:cs typeface="Proxima Nova"/>
              </a:rPr>
              <a:t>Language Development</a:t>
            </a:r>
          </a:p>
          <a:p>
            <a:pPr marL="342900" indent="-342900"/>
            <a:r>
              <a:rPr lang="en-US" dirty="0">
                <a:cs typeface="Proxima Nova"/>
              </a:rPr>
              <a:t>Intro to Research in CSD</a:t>
            </a:r>
          </a:p>
          <a:p>
            <a:pPr marL="342900" indent="-342900"/>
            <a:r>
              <a:rPr lang="en-US" dirty="0">
                <a:cs typeface="Proxima Nova"/>
              </a:rPr>
              <a:t>…..and more!</a:t>
            </a:r>
          </a:p>
        </p:txBody>
      </p:sp>
      <p:sp>
        <p:nvSpPr>
          <p:cNvPr id="4" name="Date Placeholder 3">
            <a:extLst>
              <a:ext uri="{FF2B5EF4-FFF2-40B4-BE49-F238E27FC236}">
                <a16:creationId xmlns:a16="http://schemas.microsoft.com/office/drawing/2014/main" id="{46341054-84B7-4839-881A-2DFE3AB096A3}"/>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AECB6628-81AE-4D48-97DF-BD2EE5E348DC}"/>
              </a:ext>
            </a:extLst>
          </p:cNvPr>
          <p:cNvSpPr>
            <a:spLocks noGrp="1"/>
          </p:cNvSpPr>
          <p:nvPr>
            <p:ph type="ftr" sz="quarter" idx="11"/>
          </p:nvPr>
        </p:nvSpPr>
        <p:spPr/>
        <p:txBody>
          <a:bodyPr/>
          <a:lstStyle/>
          <a:p>
            <a:r>
              <a:rPr lang="en-US" dirty="0"/>
              <a:t>DEPARTMENT OF COMMUNICATION SCIENCES AND DISORDERS</a:t>
            </a:r>
          </a:p>
        </p:txBody>
      </p:sp>
      <p:sp>
        <p:nvSpPr>
          <p:cNvPr id="6" name="Title 5">
            <a:extLst>
              <a:ext uri="{FF2B5EF4-FFF2-40B4-BE49-F238E27FC236}">
                <a16:creationId xmlns:a16="http://schemas.microsoft.com/office/drawing/2014/main" id="{9F3F940A-F645-4504-874E-1A54A1EDF85B}"/>
              </a:ext>
            </a:extLst>
          </p:cNvPr>
          <p:cNvSpPr>
            <a:spLocks noGrp="1"/>
          </p:cNvSpPr>
          <p:nvPr>
            <p:ph type="title"/>
          </p:nvPr>
        </p:nvSpPr>
        <p:spPr/>
        <p:txBody>
          <a:bodyPr/>
          <a:lstStyle/>
          <a:p>
            <a:r>
              <a:rPr lang="en-US">
                <a:ea typeface="P22 Mackinac Pro Book"/>
                <a:cs typeface="P22 Mackinac Pro Book"/>
              </a:rPr>
              <a:t>What courses will I take?</a:t>
            </a:r>
            <a:endParaRPr lang="en-US"/>
          </a:p>
        </p:txBody>
      </p:sp>
    </p:spTree>
    <p:extLst>
      <p:ext uri="{BB962C8B-B14F-4D97-AF65-F5344CB8AC3E}">
        <p14:creationId xmlns:p14="http://schemas.microsoft.com/office/powerpoint/2010/main" val="4193016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9E997-F736-4CFD-B2BC-BC50361548D0}"/>
              </a:ext>
            </a:extLst>
          </p:cNvPr>
          <p:cNvSpPr>
            <a:spLocks noGrp="1"/>
          </p:cNvSpPr>
          <p:nvPr>
            <p:ph idx="1"/>
          </p:nvPr>
        </p:nvSpPr>
        <p:spPr/>
        <p:txBody>
          <a:bodyPr vert="horz" lIns="91440" tIns="45720" rIns="91440" bIns="45720" rtlCol="0" anchor="t">
            <a:normAutofit/>
          </a:bodyPr>
          <a:lstStyle/>
          <a:p>
            <a:pPr marL="0" indent="0" algn="ctr">
              <a:buNone/>
            </a:pPr>
            <a:r>
              <a:rPr lang="en-US">
                <a:cs typeface="Proxima Nova"/>
              </a:rPr>
              <a:t>The typical route for CSD undergraduates is to go to graduate school for either speech language pathology or audiology. However, some graduates have chosen other paths such as research, education, and much more!</a:t>
            </a:r>
            <a:endParaRPr lang="en-US"/>
          </a:p>
        </p:txBody>
      </p:sp>
      <p:sp>
        <p:nvSpPr>
          <p:cNvPr id="6" name="Title 5">
            <a:extLst>
              <a:ext uri="{FF2B5EF4-FFF2-40B4-BE49-F238E27FC236}">
                <a16:creationId xmlns:a16="http://schemas.microsoft.com/office/drawing/2014/main" id="{E1428D77-5BA8-4D00-909B-A3578CB04E11}"/>
              </a:ext>
            </a:extLst>
          </p:cNvPr>
          <p:cNvSpPr>
            <a:spLocks noGrp="1"/>
          </p:cNvSpPr>
          <p:nvPr>
            <p:ph type="title"/>
          </p:nvPr>
        </p:nvSpPr>
        <p:spPr/>
        <p:txBody>
          <a:bodyPr/>
          <a:lstStyle/>
          <a:p>
            <a:r>
              <a:rPr lang="en-US" dirty="0">
                <a:ea typeface="P22 Mackinac Pro Book"/>
                <a:cs typeface="P22 Mackinac Pro Book"/>
              </a:rPr>
              <a:t>What can I do after graduation?</a:t>
            </a:r>
            <a:endParaRPr lang="en-US" dirty="0"/>
          </a:p>
        </p:txBody>
      </p:sp>
      <p:sp>
        <p:nvSpPr>
          <p:cNvPr id="4" name="Date Placeholder 3">
            <a:extLst>
              <a:ext uri="{FF2B5EF4-FFF2-40B4-BE49-F238E27FC236}">
                <a16:creationId xmlns:a16="http://schemas.microsoft.com/office/drawing/2014/main" id="{73E18F1B-65C8-45E9-958D-E1046EE8A3A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BEAA514-1E58-47AD-B491-5BAF4EA8A327}"/>
              </a:ext>
            </a:extLst>
          </p:cNvPr>
          <p:cNvSpPr>
            <a:spLocks noGrp="1"/>
          </p:cNvSpPr>
          <p:nvPr>
            <p:ph type="ftr" sz="quarter" idx="11"/>
          </p:nvPr>
        </p:nvSpPr>
        <p:spPr/>
        <p:txBody>
          <a:bodyPr/>
          <a:lstStyle/>
          <a:p>
            <a:r>
              <a:rPr lang="en-US"/>
              <a:t>DEPARTMENT OF COMMUNICATION SCIENCES AND DISORDERS</a:t>
            </a:r>
          </a:p>
        </p:txBody>
      </p:sp>
      <p:pic>
        <p:nvPicPr>
          <p:cNvPr id="7" name="Picture 7">
            <a:extLst>
              <a:ext uri="{FF2B5EF4-FFF2-40B4-BE49-F238E27FC236}">
                <a16:creationId xmlns:a16="http://schemas.microsoft.com/office/drawing/2014/main" id="{373588C4-0649-4571-8E9C-AA6A83549AAA}"/>
              </a:ext>
            </a:extLst>
          </p:cNvPr>
          <p:cNvPicPr>
            <a:picLocks noChangeAspect="1"/>
          </p:cNvPicPr>
          <p:nvPr/>
        </p:nvPicPr>
        <p:blipFill>
          <a:blip r:embed="rId2"/>
          <a:stretch>
            <a:fillRect/>
          </a:stretch>
        </p:blipFill>
        <p:spPr>
          <a:xfrm>
            <a:off x="2198915" y="3255127"/>
            <a:ext cx="7634514" cy="2815174"/>
          </a:xfrm>
          <a:prstGeom prst="rect">
            <a:avLst/>
          </a:prstGeom>
        </p:spPr>
      </p:pic>
    </p:spTree>
    <p:extLst>
      <p:ext uri="{BB962C8B-B14F-4D97-AF65-F5344CB8AC3E}">
        <p14:creationId xmlns:p14="http://schemas.microsoft.com/office/powerpoint/2010/main" val="4012351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1360D-1FA3-4A4E-9051-766733ABA25B}"/>
              </a:ext>
            </a:extLst>
          </p:cNvPr>
          <p:cNvSpPr>
            <a:spLocks noGrp="1"/>
          </p:cNvSpPr>
          <p:nvPr>
            <p:ph idx="1"/>
          </p:nvPr>
        </p:nvSpPr>
        <p:spPr/>
        <p:txBody>
          <a:bodyPr vert="horz" lIns="91440" tIns="45720" rIns="91440" bIns="45720" rtlCol="0" anchor="t">
            <a:normAutofit lnSpcReduction="10000"/>
          </a:bodyPr>
          <a:lstStyle/>
          <a:p>
            <a:pPr marL="0" indent="0">
              <a:buNone/>
            </a:pPr>
            <a:r>
              <a:rPr lang="en-US">
                <a:cs typeface="Proxima Nova"/>
              </a:rPr>
              <a:t>Yes! In fact, the CSD program has leniency within the curriculum so a minor or certificate is easily accomplishable and sometimes even satisfy some CSD requirements. Some common minors and certificates within CSD include...</a:t>
            </a:r>
          </a:p>
          <a:p>
            <a:pPr marL="342900" indent="-342900"/>
            <a:r>
              <a:rPr lang="en-US">
                <a:cs typeface="Proxima Nova"/>
              </a:rPr>
              <a:t>Psychology</a:t>
            </a:r>
          </a:p>
          <a:p>
            <a:pPr marL="342900" indent="-342900"/>
            <a:r>
              <a:rPr lang="en-US">
                <a:cs typeface="Proxima Nova"/>
              </a:rPr>
              <a:t>Gerontology</a:t>
            </a:r>
          </a:p>
          <a:p>
            <a:pPr marL="342900" indent="-342900"/>
            <a:r>
              <a:rPr lang="en-US">
                <a:cs typeface="Proxima Nova"/>
              </a:rPr>
              <a:t>Community and Public Health</a:t>
            </a:r>
          </a:p>
          <a:p>
            <a:pPr marL="342900" indent="-342900"/>
            <a:r>
              <a:rPr lang="en-US">
                <a:cs typeface="Proxima Nova"/>
              </a:rPr>
              <a:t>Communications</a:t>
            </a:r>
          </a:p>
          <a:p>
            <a:pPr marL="342900" indent="-342900"/>
            <a:r>
              <a:rPr lang="en-US">
                <a:cs typeface="Proxima Nova"/>
              </a:rPr>
              <a:t>Professional Deaf Resources Liaison</a:t>
            </a:r>
          </a:p>
          <a:p>
            <a:pPr marL="342900" indent="-342900"/>
            <a:r>
              <a:rPr lang="en-US">
                <a:cs typeface="Proxima Nova"/>
              </a:rPr>
              <a:t>Business</a:t>
            </a:r>
          </a:p>
          <a:p>
            <a:pPr marL="342900" indent="-342900"/>
            <a:r>
              <a:rPr lang="en-US">
                <a:cs typeface="Proxima Nova"/>
              </a:rPr>
              <a:t>Linguistics</a:t>
            </a:r>
          </a:p>
          <a:p>
            <a:pPr marL="342900" indent="-342900"/>
            <a:endParaRPr lang="en-US">
              <a:cs typeface="Proxima Nova"/>
            </a:endParaRPr>
          </a:p>
        </p:txBody>
      </p:sp>
      <p:sp>
        <p:nvSpPr>
          <p:cNvPr id="6" name="Title 5">
            <a:extLst>
              <a:ext uri="{FF2B5EF4-FFF2-40B4-BE49-F238E27FC236}">
                <a16:creationId xmlns:a16="http://schemas.microsoft.com/office/drawing/2014/main" id="{08DF5AA7-BE0F-4144-8E11-E7A72D435F5C}"/>
              </a:ext>
            </a:extLst>
          </p:cNvPr>
          <p:cNvSpPr>
            <a:spLocks noGrp="1"/>
          </p:cNvSpPr>
          <p:nvPr>
            <p:ph type="title"/>
          </p:nvPr>
        </p:nvSpPr>
        <p:spPr/>
        <p:txBody>
          <a:bodyPr/>
          <a:lstStyle/>
          <a:p>
            <a:r>
              <a:rPr lang="en-US">
                <a:ea typeface="P22 Mackinac Pro Book"/>
                <a:cs typeface="P22 Mackinac Pro Book"/>
              </a:rPr>
              <a:t>Can I study a minor with my CSD major?</a:t>
            </a:r>
            <a:endParaRPr lang="en-US">
              <a:ea typeface="P22 Mackinac Pro Book"/>
            </a:endParaRPr>
          </a:p>
        </p:txBody>
      </p:sp>
      <p:sp>
        <p:nvSpPr>
          <p:cNvPr id="4" name="Date Placeholder 3">
            <a:extLst>
              <a:ext uri="{FF2B5EF4-FFF2-40B4-BE49-F238E27FC236}">
                <a16:creationId xmlns:a16="http://schemas.microsoft.com/office/drawing/2014/main" id="{CA59C0BF-6296-44A1-A81A-85CEEFC12DA5}"/>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EF2440A-3FA6-4127-923B-FA81B18E0D6B}"/>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3556214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CAA92-2FD4-46B0-B5D1-8097F3FD966B}"/>
              </a:ext>
            </a:extLst>
          </p:cNvPr>
          <p:cNvSpPr>
            <a:spLocks noGrp="1"/>
          </p:cNvSpPr>
          <p:nvPr>
            <p:ph idx="1"/>
          </p:nvPr>
        </p:nvSpPr>
        <p:spPr/>
        <p:txBody>
          <a:bodyPr vert="horz" lIns="91440" tIns="45720" rIns="91440" bIns="45720" rtlCol="0" anchor="t">
            <a:normAutofit/>
          </a:bodyPr>
          <a:lstStyle/>
          <a:p>
            <a:pPr marL="0" indent="0">
              <a:buNone/>
            </a:pPr>
            <a:r>
              <a:rPr lang="en-US">
                <a:cs typeface="Proxima Nova"/>
              </a:rPr>
              <a:t>Ohio University has a club for every person and every hobby! Some CSD related organizations include...</a:t>
            </a:r>
          </a:p>
        </p:txBody>
      </p:sp>
      <p:sp>
        <p:nvSpPr>
          <p:cNvPr id="6" name="Title 5">
            <a:extLst>
              <a:ext uri="{FF2B5EF4-FFF2-40B4-BE49-F238E27FC236}">
                <a16:creationId xmlns:a16="http://schemas.microsoft.com/office/drawing/2014/main" id="{48B125FD-4BF1-4236-9626-F01B481A861B}"/>
              </a:ext>
            </a:extLst>
          </p:cNvPr>
          <p:cNvSpPr>
            <a:spLocks noGrp="1"/>
          </p:cNvSpPr>
          <p:nvPr>
            <p:ph type="title"/>
          </p:nvPr>
        </p:nvSpPr>
        <p:spPr/>
        <p:txBody>
          <a:bodyPr/>
          <a:lstStyle/>
          <a:p>
            <a:r>
              <a:rPr lang="en-US">
                <a:ea typeface="P22 Mackinac Pro Book"/>
                <a:cs typeface="P22 Mackinac Pro Book"/>
              </a:rPr>
              <a:t>How can I get involved?</a:t>
            </a:r>
            <a:endParaRPr lang="en-US"/>
          </a:p>
        </p:txBody>
      </p:sp>
      <p:sp>
        <p:nvSpPr>
          <p:cNvPr id="4" name="Date Placeholder 3">
            <a:extLst>
              <a:ext uri="{FF2B5EF4-FFF2-40B4-BE49-F238E27FC236}">
                <a16:creationId xmlns:a16="http://schemas.microsoft.com/office/drawing/2014/main" id="{F2EED402-E359-4466-BC09-5A8456F9EED2}"/>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E04AB13E-DEE3-4579-BB71-8DFD9AA9FEB7}"/>
              </a:ext>
            </a:extLst>
          </p:cNvPr>
          <p:cNvSpPr>
            <a:spLocks noGrp="1"/>
          </p:cNvSpPr>
          <p:nvPr>
            <p:ph type="ftr" sz="quarter" idx="11"/>
          </p:nvPr>
        </p:nvSpPr>
        <p:spPr/>
        <p:txBody>
          <a:bodyPr/>
          <a:lstStyle/>
          <a:p>
            <a:r>
              <a:rPr lang="en-US"/>
              <a:t>DEPARTMENT OF COMMUNICATION SCIENCES AND DISORDERS</a:t>
            </a:r>
          </a:p>
        </p:txBody>
      </p:sp>
      <p:pic>
        <p:nvPicPr>
          <p:cNvPr id="3" name="Picture 6" descr="A group of people posing for a photo in front of a white house&#10;&#10;Description automatically generated">
            <a:extLst>
              <a:ext uri="{FF2B5EF4-FFF2-40B4-BE49-F238E27FC236}">
                <a16:creationId xmlns:a16="http://schemas.microsoft.com/office/drawing/2014/main" id="{11AE5222-B80C-4D2B-8702-0A96A52F27BD}"/>
              </a:ext>
            </a:extLst>
          </p:cNvPr>
          <p:cNvPicPr>
            <a:picLocks noChangeAspect="1"/>
          </p:cNvPicPr>
          <p:nvPr/>
        </p:nvPicPr>
        <p:blipFill>
          <a:blip r:embed="rId2"/>
          <a:stretch>
            <a:fillRect/>
          </a:stretch>
        </p:blipFill>
        <p:spPr>
          <a:xfrm>
            <a:off x="164496" y="3259969"/>
            <a:ext cx="3657600" cy="2725057"/>
          </a:xfrm>
          <a:prstGeom prst="rect">
            <a:avLst/>
          </a:prstGeom>
        </p:spPr>
      </p:pic>
      <p:pic>
        <p:nvPicPr>
          <p:cNvPr id="7" name="Picture 7">
            <a:extLst>
              <a:ext uri="{FF2B5EF4-FFF2-40B4-BE49-F238E27FC236}">
                <a16:creationId xmlns:a16="http://schemas.microsoft.com/office/drawing/2014/main" id="{D14AD97E-7E0A-4CA1-8A6A-F268E50E0692}"/>
              </a:ext>
            </a:extLst>
          </p:cNvPr>
          <p:cNvPicPr>
            <a:picLocks noChangeAspect="1"/>
          </p:cNvPicPr>
          <p:nvPr/>
        </p:nvPicPr>
        <p:blipFill>
          <a:blip r:embed="rId3"/>
          <a:stretch>
            <a:fillRect/>
          </a:stretch>
        </p:blipFill>
        <p:spPr>
          <a:xfrm>
            <a:off x="4165599" y="3307443"/>
            <a:ext cx="3585028" cy="2681514"/>
          </a:xfrm>
          <a:prstGeom prst="rect">
            <a:avLst/>
          </a:prstGeom>
        </p:spPr>
      </p:pic>
      <p:pic>
        <p:nvPicPr>
          <p:cNvPr id="8" name="Picture 8" descr="A picture containing background pattern&#10;&#10;Description automatically generated">
            <a:extLst>
              <a:ext uri="{FF2B5EF4-FFF2-40B4-BE49-F238E27FC236}">
                <a16:creationId xmlns:a16="http://schemas.microsoft.com/office/drawing/2014/main" id="{757165D0-3EDD-4059-B617-F729431CA640}"/>
              </a:ext>
            </a:extLst>
          </p:cNvPr>
          <p:cNvPicPr>
            <a:picLocks noChangeAspect="1"/>
          </p:cNvPicPr>
          <p:nvPr/>
        </p:nvPicPr>
        <p:blipFill>
          <a:blip r:embed="rId4"/>
          <a:stretch>
            <a:fillRect/>
          </a:stretch>
        </p:blipFill>
        <p:spPr>
          <a:xfrm>
            <a:off x="6531428" y="2630714"/>
            <a:ext cx="1262743" cy="1262743"/>
          </a:xfrm>
          <a:prstGeom prst="rect">
            <a:avLst/>
          </a:prstGeom>
        </p:spPr>
      </p:pic>
      <p:pic>
        <p:nvPicPr>
          <p:cNvPr id="9" name="Picture 9" descr="Logo&#10;&#10;Description automatically generated">
            <a:extLst>
              <a:ext uri="{FF2B5EF4-FFF2-40B4-BE49-F238E27FC236}">
                <a16:creationId xmlns:a16="http://schemas.microsoft.com/office/drawing/2014/main" id="{2A460400-186A-4E01-82AC-5A364EA6EEDA}"/>
              </a:ext>
            </a:extLst>
          </p:cNvPr>
          <p:cNvPicPr>
            <a:picLocks noChangeAspect="1"/>
          </p:cNvPicPr>
          <p:nvPr/>
        </p:nvPicPr>
        <p:blipFill>
          <a:blip r:embed="rId5"/>
          <a:stretch>
            <a:fillRect/>
          </a:stretch>
        </p:blipFill>
        <p:spPr>
          <a:xfrm>
            <a:off x="1240972" y="3013751"/>
            <a:ext cx="2743200" cy="932098"/>
          </a:xfrm>
          <a:prstGeom prst="rect">
            <a:avLst/>
          </a:prstGeom>
        </p:spPr>
      </p:pic>
      <p:pic>
        <p:nvPicPr>
          <p:cNvPr id="10" name="Picture 10">
            <a:extLst>
              <a:ext uri="{FF2B5EF4-FFF2-40B4-BE49-F238E27FC236}">
                <a16:creationId xmlns:a16="http://schemas.microsoft.com/office/drawing/2014/main" id="{911A28E6-0574-4A5C-95FA-951275DC1CB0}"/>
              </a:ext>
            </a:extLst>
          </p:cNvPr>
          <p:cNvPicPr>
            <a:picLocks noChangeAspect="1"/>
          </p:cNvPicPr>
          <p:nvPr/>
        </p:nvPicPr>
        <p:blipFill>
          <a:blip r:embed="rId6"/>
          <a:stretch>
            <a:fillRect/>
          </a:stretch>
        </p:blipFill>
        <p:spPr>
          <a:xfrm>
            <a:off x="8111066" y="3190119"/>
            <a:ext cx="3722612" cy="2794605"/>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B3D310ED-5E12-49EF-9117-55D1258123C3}"/>
              </a:ext>
            </a:extLst>
          </p:cNvPr>
          <p:cNvPicPr>
            <a:picLocks noChangeAspect="1"/>
          </p:cNvPicPr>
          <p:nvPr/>
        </p:nvPicPr>
        <p:blipFill>
          <a:blip r:embed="rId7"/>
          <a:stretch>
            <a:fillRect/>
          </a:stretch>
        </p:blipFill>
        <p:spPr>
          <a:xfrm>
            <a:off x="10663312" y="2482698"/>
            <a:ext cx="1409701" cy="1404410"/>
          </a:xfrm>
          <a:prstGeom prst="rect">
            <a:avLst/>
          </a:prstGeom>
        </p:spPr>
      </p:pic>
    </p:spTree>
    <p:extLst>
      <p:ext uri="{BB962C8B-B14F-4D97-AF65-F5344CB8AC3E}">
        <p14:creationId xmlns:p14="http://schemas.microsoft.com/office/powerpoint/2010/main" val="1979041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7685A8-AFAF-8D97-7A47-DB1663FCE6D2}"/>
              </a:ext>
            </a:extLst>
          </p:cNvPr>
          <p:cNvPicPr/>
          <p:nvPr/>
        </p:nvPicPr>
        <p:blipFill rotWithShape="1">
          <a:blip r:embed="rId2"/>
          <a:srcRect t="14366" r="1" b="6490"/>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a:extLst>
              <a:ext uri="{FF2B5EF4-FFF2-40B4-BE49-F238E27FC236}">
                <a16:creationId xmlns:a16="http://schemas.microsoft.com/office/drawing/2014/main" id="{379EEDE4-85B7-0C6D-9702-C7129708AD13}"/>
              </a:ext>
            </a:extLst>
          </p:cNvPr>
          <p:cNvPicPr/>
          <p:nvPr/>
        </p:nvPicPr>
        <p:blipFill rotWithShape="1">
          <a:blip r:embed="rId3"/>
          <a:srcRect l="24331" r="5763" b="-1"/>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p:nvSpPr>
          <p:cNvPr id="2" name="Title 1">
            <a:extLst>
              <a:ext uri="{FF2B5EF4-FFF2-40B4-BE49-F238E27FC236}">
                <a16:creationId xmlns:a16="http://schemas.microsoft.com/office/drawing/2014/main" id="{AF831B80-46FC-4100-1B82-A330EA6581AC}"/>
              </a:ext>
            </a:extLst>
          </p:cNvPr>
          <p:cNvSpPr>
            <a:spLocks noGrp="1"/>
          </p:cNvSpPr>
          <p:nvPr>
            <p:ph type="title"/>
          </p:nvPr>
        </p:nvSpPr>
        <p:spPr>
          <a:xfrm>
            <a:off x="438913" y="1511589"/>
            <a:ext cx="3430958" cy="2896432"/>
          </a:xfrm>
        </p:spPr>
        <p:txBody>
          <a:bodyPr vert="horz" lIns="91440" tIns="45720" rIns="91440" bIns="45720" rtlCol="0" anchor="b">
            <a:normAutofit/>
          </a:bodyPr>
          <a:lstStyle/>
          <a:p>
            <a:r>
              <a:rPr lang="en-US" sz="4000" kern="1200" dirty="0">
                <a:solidFill>
                  <a:schemeClr val="bg1"/>
                </a:solidFill>
                <a:latin typeface="+mj-lt"/>
                <a:ea typeface="+mj-ea"/>
                <a:cs typeface="+mj-cs"/>
              </a:rPr>
              <a:t>Deaf Professional Resources Liaison Certificate</a:t>
            </a:r>
          </a:p>
        </p:txBody>
      </p:sp>
      <p:sp>
        <p:nvSpPr>
          <p:cNvPr id="3" name="Subtitle 2">
            <a:extLst>
              <a:ext uri="{FF2B5EF4-FFF2-40B4-BE49-F238E27FC236}">
                <a16:creationId xmlns:a16="http://schemas.microsoft.com/office/drawing/2014/main" id="{D19E7C8A-9D9D-9433-389B-27A96804FD7A}"/>
              </a:ext>
            </a:extLst>
          </p:cNvPr>
          <p:cNvSpPr>
            <a:spLocks noGrp="1"/>
          </p:cNvSpPr>
          <p:nvPr>
            <p:ph idx="1"/>
          </p:nvPr>
        </p:nvSpPr>
        <p:spPr>
          <a:xfrm>
            <a:off x="438911" y="4769996"/>
            <a:ext cx="3430959" cy="1334930"/>
          </a:xfrm>
        </p:spPr>
        <p:txBody>
          <a:bodyPr vert="horz" lIns="91440" tIns="45720" rIns="91440" bIns="45720" rtlCol="0">
            <a:normAutofit/>
          </a:bodyPr>
          <a:lstStyle/>
          <a:p>
            <a:pPr marL="0" indent="0">
              <a:buNone/>
            </a:pPr>
            <a:r>
              <a:rPr lang="en-US" sz="2100" kern="1200">
                <a:solidFill>
                  <a:schemeClr val="tx1"/>
                </a:solidFill>
                <a:latin typeface="+mn-lt"/>
                <a:ea typeface="+mn-ea"/>
                <a:cs typeface="+mn-cs"/>
              </a:rPr>
              <a:t>Cheryl Prusinski, MA</a:t>
            </a:r>
          </a:p>
        </p:txBody>
      </p:sp>
    </p:spTree>
    <p:extLst>
      <p:ext uri="{BB962C8B-B14F-4D97-AF65-F5344CB8AC3E}">
        <p14:creationId xmlns:p14="http://schemas.microsoft.com/office/powerpoint/2010/main" val="4126744295"/>
      </p:ext>
    </p:extLst>
  </p:cSld>
  <p:clrMapOvr>
    <a:masterClrMapping/>
  </p:clrMapOvr>
</p:sld>
</file>

<file path=ppt/theme/theme1.xml><?xml version="1.0" encoding="utf-8"?>
<a:theme xmlns:a="http://schemas.openxmlformats.org/drawingml/2006/main" name="Forever OHIO - Dark">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E8E2D9A7-67EA-CE4B-BF5B-C4EC48EA6BC7}"/>
    </a:ext>
  </a:extLst>
</a:theme>
</file>

<file path=ppt/theme/theme2.xml><?xml version="1.0" encoding="utf-8"?>
<a:theme xmlns:a="http://schemas.openxmlformats.org/drawingml/2006/main" name="Forever OHIO - Light">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DADA01F0-A89A-CD4F-A6F8-B5B34E2DC3D8}"/>
    </a:ext>
  </a:extLst>
</a:theme>
</file>

<file path=ppt/theme/theme3.xml><?xml version="1.0" encoding="utf-8"?>
<a:theme xmlns:a="http://schemas.openxmlformats.org/drawingml/2006/main" name="Cutler Dark">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E8E2D9A7-67EA-CE4B-BF5B-C4EC48EA6BC7}"/>
    </a:ext>
  </a:extLst>
</a:theme>
</file>

<file path=ppt/theme/theme4.xml><?xml version="1.0" encoding="utf-8"?>
<a:theme xmlns:a="http://schemas.openxmlformats.org/drawingml/2006/main" name="Cutler Light">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08172613-8834-5B4A-8532-6F9723108CE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528302D91E1042A2787C8087A23928" ma:contentTypeVersion="2" ma:contentTypeDescription="Create a new document." ma:contentTypeScope="" ma:versionID="1bc3453157f5248ef394415bdd34e7ba">
  <xsd:schema xmlns:xsd="http://www.w3.org/2001/XMLSchema" xmlns:xs="http://www.w3.org/2001/XMLSchema" xmlns:p="http://schemas.microsoft.com/office/2006/metadata/properties" xmlns:ns2="d22edd1e-0214-4897-b854-9234fbe73a61" targetNamespace="http://schemas.microsoft.com/office/2006/metadata/properties" ma:root="true" ma:fieldsID="4c15346c65038b6e0eef184534d2a456" ns2:_="">
    <xsd:import namespace="d22edd1e-0214-4897-b854-9234fbe73a6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2edd1e-0214-4897-b854-9234fbe73a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7DA566-1CB3-4DDD-B396-34981ACF5B81}">
  <ds:schemaRefs>
    <ds:schemaRef ds:uri="d22edd1e-0214-4897-b854-9234fbe73a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E099C3-F8B3-4B49-87CB-DF1D1A7E7ECB}">
  <ds:schemaRefs>
    <ds:schemaRef ds:uri="d22edd1e-0214-4897-b854-9234fbe73a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D5BEC5-7293-436C-858B-75E6BF3228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TotalTime>
  <Words>1299</Words>
  <Application>Microsoft Office PowerPoint</Application>
  <PresentationFormat>Widescreen</PresentationFormat>
  <Paragraphs>184</Paragraphs>
  <Slides>28</Slides>
  <Notes>0</Notes>
  <HiddenSlides>0</HiddenSlides>
  <MMClips>2</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Forever OHIO - Dark</vt:lpstr>
      <vt:lpstr>Forever OHIO - Light</vt:lpstr>
      <vt:lpstr>Cutler Dark</vt:lpstr>
      <vt:lpstr>Cutler Light</vt:lpstr>
      <vt:lpstr>IHS 1200  Faculty Panel</vt:lpstr>
      <vt:lpstr>Introductions</vt:lpstr>
      <vt:lpstr>Undergraduate Program</vt:lpstr>
      <vt:lpstr>What is "Communication Sciences &amp; Disorders" (BSCSD)?</vt:lpstr>
      <vt:lpstr>What courses will I take?</vt:lpstr>
      <vt:lpstr>What can I do after graduation?</vt:lpstr>
      <vt:lpstr>Can I study a minor with my CSD major?</vt:lpstr>
      <vt:lpstr>How can I get involved?</vt:lpstr>
      <vt:lpstr>Deaf Professional Resources Liaison Certificate</vt:lpstr>
      <vt:lpstr>Certificate Pre-Requisite Courses:</vt:lpstr>
      <vt:lpstr>Certificate Required Core Courses</vt:lpstr>
      <vt:lpstr>Certificate Outside Options</vt:lpstr>
      <vt:lpstr>Certificate Fast Track</vt:lpstr>
      <vt:lpstr>Certificate Moderate Track</vt:lpstr>
      <vt:lpstr>Professional Programs</vt:lpstr>
      <vt:lpstr>Speech-Language Pathologist (SLP)</vt:lpstr>
      <vt:lpstr>Speech-Language Pathologist (SLP)</vt:lpstr>
      <vt:lpstr>Ohio University MA SLP program</vt:lpstr>
      <vt:lpstr>Audiology</vt:lpstr>
      <vt:lpstr>What DOES An AUDIOLOGIST do?</vt:lpstr>
      <vt:lpstr>What DOES An AUDIOLOGIST do?</vt:lpstr>
      <vt:lpstr>A Career as an Audiologist</vt:lpstr>
      <vt:lpstr>PowerPoint Presentation</vt:lpstr>
      <vt:lpstr>What’s the Job Outlook?    Will there be jobs?</vt:lpstr>
      <vt:lpstr>5 reasons to be an AUDIOLOGIST</vt:lpstr>
      <vt:lpstr>Ohio University AuD Program</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Harden, Aaron</dc:creator>
  <cp:lastModifiedBy>J B</cp:lastModifiedBy>
  <cp:revision>8</cp:revision>
  <dcterms:created xsi:type="dcterms:W3CDTF">2021-05-05T16:47:15Z</dcterms:created>
  <dcterms:modified xsi:type="dcterms:W3CDTF">2023-03-29T16:04:43Z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0x01010077528302D91E1042A2787C8087A23928</vt:lpwstr>
  </property>
</Properties>
</file>