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275" r:id="rId4"/>
    <p:sldId id="277" r:id="rId5"/>
    <p:sldId id="278" r:id="rId6"/>
    <p:sldId id="279" r:id="rId7"/>
    <p:sldId id="288" r:id="rId8"/>
    <p:sldId id="281" r:id="rId9"/>
    <p:sldId id="296" r:id="rId10"/>
    <p:sldId id="297" r:id="rId11"/>
    <p:sldId id="298" r:id="rId12"/>
    <p:sldId id="282" r:id="rId13"/>
    <p:sldId id="285" r:id="rId14"/>
    <p:sldId id="292" r:id="rId15"/>
    <p:sldId id="289" r:id="rId16"/>
    <p:sldId id="290" r:id="rId17"/>
    <p:sldId id="283" r:id="rId18"/>
    <p:sldId id="276" r:id="rId19"/>
    <p:sldId id="260" r:id="rId20"/>
    <p:sldId id="287" r:id="rId2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CC"/>
    <a:srgbClr val="FF9999"/>
    <a:srgbClr val="FF7C80"/>
    <a:srgbClr val="00CC00"/>
    <a:srgbClr val="CCCCF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055" autoAdjust="0"/>
    <p:restoredTop sz="96459" autoAdjust="0"/>
  </p:normalViewPr>
  <p:slideViewPr>
    <p:cSldViewPr snapToObjects="1">
      <p:cViewPr varScale="1">
        <p:scale>
          <a:sx n="152" d="100"/>
          <a:sy n="152" d="100"/>
        </p:scale>
        <p:origin x="1500" y="210"/>
      </p:cViewPr>
      <p:guideLst>
        <p:guide orient="horz" pos="2160"/>
        <p:guide pos="2880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198DC9-DB23-4F7C-861F-CAC5AAA4F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80F479-6B1C-489E-9646-57962DCC1471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34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38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08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AF0CE8-F8B6-4827-9840-2F2C18FB2B77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255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C443AF-D774-417A-9C6C-5C10CC7DA342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025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64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6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4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4F3E47-F808-48B4-B68E-F474253E59DE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306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EA74EC-7139-40C3-8842-4E8A9A682319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36909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291266-EBA9-496E-A416-25140C24BAFC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329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33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3D84EA-9DC8-497C-A7E3-FCB0898BC35F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981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A3AC0D-C7B5-4544-B313-66A35A0E3131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2180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23A12C-229C-43BF-9DEF-B138189B89E6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41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620B5-BA5D-4922-96DF-F9F9AA2D8B5D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2995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823F1-1CFE-460D-A520-FD208D1C09D8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312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5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14988-359D-442F-A93E-DBD56050C7A2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836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198DC9-DB23-4F7C-861F-CAC5AAA4F4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6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BA89-1CFB-4EB5-8CB4-F7FFB46E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1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86ED-6CE9-46ED-AE4B-D85B3581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4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BCA7-C856-4426-8715-3682DBE05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6037A-026C-45FD-969F-9E7B1F8C8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7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53256-355E-448D-839E-6D4C023DB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C1C0-D8A9-4B82-9ECF-D6E5D006D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3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57B0C-FF85-4BE2-AFAC-AEEC83BDF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09768-6200-4D11-B9DE-31B80272B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5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747C-D6E6-4DC4-8A1A-0F5E0628A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430F-0491-4225-A1C5-C1EDD633A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6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9A2F-0850-41D0-B19F-FEFA3E253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5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09F5CA35-B5E9-4595-96A1-E02FF05BF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6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10" Type="http://schemas.openxmlformats.org/officeDocument/2006/relationships/image" Target="../media/image40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://www.ohio.edu/people/witmerl/3D_human.htm" TargetMode="Externa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ice.library.ohiou.edu/record=b5176689~S7" TargetMode="Externa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200400" y="685800"/>
            <a:ext cx="58870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en-US" sz="36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the </a:t>
            </a:r>
          </a:p>
          <a:p>
            <a:pPr algn="r" eaLnBrk="0" hangingPunct="0">
              <a:defRPr/>
            </a:pPr>
            <a:r>
              <a:rPr lang="en-US" sz="36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</a:t>
            </a:r>
            <a:r>
              <a:rPr lang="en-US" sz="36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</a:t>
            </a:r>
            <a:r>
              <a:rPr lang="en-US" sz="36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Immersion</a:t>
            </a:r>
            <a:endParaRPr lang="en-US" sz="36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81400" y="3200400"/>
            <a:ext cx="533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Lawrence M. Witmer, PhD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Professor of Anatomy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Dept of Biomedical Sciences</a:t>
            </a:r>
          </a:p>
          <a:p>
            <a:pPr algn="r" eaLnBrk="0" hangingPunct="0">
              <a:defRPr/>
            </a:pPr>
            <a:r>
              <a:rPr lang="en-US" sz="2800" dirty="0" smtClean="0">
                <a:solidFill>
                  <a:srgbClr val="000066"/>
                </a:solidFill>
              </a:rPr>
              <a:t>Heritage College </a:t>
            </a:r>
            <a:r>
              <a:rPr lang="en-US" sz="2800" dirty="0">
                <a:solidFill>
                  <a:srgbClr val="000066"/>
                </a:solidFill>
              </a:rPr>
              <a:t>of Osteopathic </a:t>
            </a:r>
            <a:r>
              <a:rPr lang="en-US" sz="2800" dirty="0" smtClean="0">
                <a:solidFill>
                  <a:srgbClr val="000066"/>
                </a:solidFill>
              </a:rPr>
              <a:t>Medicine, Ohio </a:t>
            </a:r>
            <a:r>
              <a:rPr lang="en-US" sz="2800" dirty="0">
                <a:solidFill>
                  <a:srgbClr val="000066"/>
                </a:solidFill>
              </a:rPr>
              <a:t>University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Athens, Ohio 45701</a:t>
            </a:r>
          </a:p>
          <a:p>
            <a:pPr algn="r" eaLnBrk="0" hangingPunct="0">
              <a:defRPr/>
            </a:pPr>
            <a:r>
              <a:rPr lang="en-US" sz="2800" dirty="0">
                <a:solidFill>
                  <a:srgbClr val="000066"/>
                </a:solidFill>
              </a:rPr>
              <a:t>witmerL@ohio.edu</a:t>
            </a:r>
          </a:p>
        </p:txBody>
      </p:sp>
      <p:sp>
        <p:nvSpPr>
          <p:cNvPr id="2054" name="Text Box 1042"/>
          <p:cNvSpPr txBox="1">
            <a:spLocks noChangeArrowheads="1"/>
          </p:cNvSpPr>
          <p:nvPr/>
        </p:nvSpPr>
        <p:spPr bwMode="auto">
          <a:xfrm>
            <a:off x="0" y="6550223"/>
            <a:ext cx="42857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/>
              <a:t>from Vesalius</a:t>
            </a:r>
            <a:r>
              <a:rPr lang="en-US" sz="1400" dirty="0" smtClean="0"/>
              <a:t>, </a:t>
            </a:r>
            <a:r>
              <a:rPr lang="en-US" sz="1400" i="1" dirty="0" smtClean="0"/>
              <a:t>De </a:t>
            </a:r>
            <a:r>
              <a:rPr lang="en-US" sz="1400" i="1" dirty="0" err="1"/>
              <a:t>Humani</a:t>
            </a:r>
            <a:r>
              <a:rPr lang="en-US" sz="1400" i="1" dirty="0"/>
              <a:t> </a:t>
            </a:r>
            <a:r>
              <a:rPr lang="en-US" sz="1400" i="1" dirty="0" err="1"/>
              <a:t>Corporis</a:t>
            </a:r>
            <a:r>
              <a:rPr lang="en-US" sz="1400" i="1" dirty="0"/>
              <a:t> </a:t>
            </a:r>
            <a:r>
              <a:rPr lang="en-US" sz="1400" i="1" dirty="0" err="1" smtClean="0"/>
              <a:t>Fabrica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en-US" sz="1400" dirty="0"/>
              <a:t>1543) </a:t>
            </a:r>
          </a:p>
        </p:txBody>
      </p:sp>
      <p:sp>
        <p:nvSpPr>
          <p:cNvPr id="2056" name="Text Box 1044"/>
          <p:cNvSpPr txBox="1">
            <a:spLocks noChangeArrowheads="1"/>
          </p:cNvSpPr>
          <p:nvPr/>
        </p:nvSpPr>
        <p:spPr bwMode="auto">
          <a:xfrm>
            <a:off x="6858000" y="2286000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24 July 2017</a:t>
            </a:r>
            <a:endParaRPr lang="en-US" dirty="0"/>
          </a:p>
        </p:txBody>
      </p:sp>
      <p:pic>
        <p:nvPicPr>
          <p:cNvPr id="2" name="Picture 4" descr="D:\My Documents\My Docs\OU-HCOM\Immersion\Immersion 2013\Witmer lectures\CAI Vesalius and OU-HCOM sea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3162"/>
            <a:ext cx="3222455" cy="628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" y="3255442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HCOM – Dublin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5871267" y="6005264"/>
            <a:ext cx="1215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Zach </a:t>
            </a:r>
            <a:r>
              <a:rPr lang="en-US" sz="1400" dirty="0" smtClean="0"/>
              <a:t>Werner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2169315" y="6019800"/>
            <a:ext cx="13596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Jessica Motley</a:t>
            </a:r>
          </a:p>
          <a:p>
            <a:pPr algn="ctr" eaLnBrk="1" hangingPunct="1"/>
            <a:r>
              <a:rPr lang="en-US" sz="1400" dirty="0"/>
              <a:t>OMSII</a:t>
            </a:r>
          </a:p>
          <a:p>
            <a:pPr algn="ctr" eaLnBrk="1" hangingPunct="1"/>
            <a:r>
              <a:rPr lang="en-US" sz="1400" dirty="0" smtClean="0"/>
              <a:t>HCOM </a:t>
            </a:r>
            <a:r>
              <a:rPr lang="en-US" sz="1400" dirty="0"/>
              <a:t>TA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81000" y="2835834"/>
            <a:ext cx="17780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A. </a:t>
            </a:r>
            <a:r>
              <a:rPr lang="en-US" sz="1400" dirty="0" err="1" smtClean="0"/>
              <a:t>Biknevicius</a:t>
            </a:r>
            <a:r>
              <a:rPr lang="en-US" sz="1400" dirty="0" smtClean="0"/>
              <a:t>, </a:t>
            </a:r>
            <a:r>
              <a:rPr lang="en-US" sz="1400" dirty="0"/>
              <a:t>PhD</a:t>
            </a:r>
          </a:p>
          <a:p>
            <a:pPr algn="ctr" eaLnBrk="1" hangingPunct="1"/>
            <a:r>
              <a:rPr lang="en-US" sz="1400" dirty="0" smtClean="0"/>
              <a:t>Associate Professor</a:t>
            </a: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2529656" y="2823464"/>
            <a:ext cx="17780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R. Code, PhD</a:t>
            </a:r>
            <a:endParaRPr lang="en-US" sz="1400" dirty="0"/>
          </a:p>
          <a:p>
            <a:pPr algn="ctr" eaLnBrk="1" hangingPunct="1"/>
            <a:r>
              <a:rPr lang="en-US" sz="1400" dirty="0"/>
              <a:t>Associate Professor</a:t>
            </a:r>
          </a:p>
          <a:p>
            <a:pPr algn="ctr" eaLnBrk="1" hangingPunct="1"/>
            <a:endParaRPr lang="en-US" sz="1400" dirty="0"/>
          </a:p>
        </p:txBody>
      </p:sp>
      <p:pic>
        <p:nvPicPr>
          <p:cNvPr id="21" name="Picture 20" descr="Code_Rebec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51" y="685800"/>
            <a:ext cx="1600200" cy="2133600"/>
          </a:xfrm>
          <a:prstGeom prst="rect">
            <a:avLst/>
          </a:prstGeom>
        </p:spPr>
      </p:pic>
      <p:pic>
        <p:nvPicPr>
          <p:cNvPr id="22" name="Picture 21" descr="Biknevicius_Audrone_2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55" y="685800"/>
            <a:ext cx="1600200" cy="2133600"/>
          </a:xfrm>
          <a:prstGeom prst="rect">
            <a:avLst/>
          </a:prstGeom>
        </p:spPr>
      </p:pic>
      <p:sp>
        <p:nvSpPr>
          <p:cNvPr id="28" name="Text Box 54"/>
          <p:cNvSpPr txBox="1">
            <a:spLocks noChangeArrowheads="1"/>
          </p:cNvSpPr>
          <p:nvPr/>
        </p:nvSpPr>
        <p:spPr bwMode="auto">
          <a:xfrm>
            <a:off x="6897574" y="2819400"/>
            <a:ext cx="1877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Nate </a:t>
            </a:r>
            <a:r>
              <a:rPr lang="en-US" sz="1400" dirty="0" err="1"/>
              <a:t>Kralik</a:t>
            </a:r>
            <a:r>
              <a:rPr lang="en-US" sz="1400" dirty="0"/>
              <a:t> </a:t>
            </a:r>
            <a:r>
              <a:rPr lang="en-US" sz="1400" dirty="0" smtClean="0"/>
              <a:t>MSIV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OMM/DFM </a:t>
            </a:r>
            <a:r>
              <a:rPr lang="en-US" sz="1400" dirty="0"/>
              <a:t>Associate</a:t>
            </a:r>
          </a:p>
        </p:txBody>
      </p:sp>
      <p:sp>
        <p:nvSpPr>
          <p:cNvPr id="29" name="Text Box 54"/>
          <p:cNvSpPr txBox="1">
            <a:spLocks noChangeArrowheads="1"/>
          </p:cNvSpPr>
          <p:nvPr/>
        </p:nvSpPr>
        <p:spPr bwMode="auto">
          <a:xfrm>
            <a:off x="4617269" y="2819400"/>
            <a:ext cx="2177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Allyson </a:t>
            </a:r>
            <a:r>
              <a:rPr lang="en-US" sz="1400" dirty="0" err="1"/>
              <a:t>Halderman</a:t>
            </a:r>
            <a:r>
              <a:rPr lang="en-US" sz="1400" dirty="0"/>
              <a:t> </a:t>
            </a:r>
            <a:r>
              <a:rPr lang="en-US" sz="1400" dirty="0" smtClean="0"/>
              <a:t>MSIV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OMM/DFM Associate</a:t>
            </a:r>
            <a:endParaRPr lang="en-US" sz="14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54"/>
          <p:cNvSpPr txBox="1">
            <a:spLocks noChangeArrowheads="1"/>
          </p:cNvSpPr>
          <p:nvPr/>
        </p:nvSpPr>
        <p:spPr bwMode="auto">
          <a:xfrm>
            <a:off x="3966705" y="6013492"/>
            <a:ext cx="12105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Jacob </a:t>
            </a:r>
            <a:r>
              <a:rPr lang="en-US" sz="1400" dirty="0" err="1" smtClean="0"/>
              <a:t>O’Day</a:t>
            </a:r>
            <a:endParaRPr lang="en-US" sz="1400" dirty="0" smtClean="0"/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pic>
        <p:nvPicPr>
          <p:cNvPr id="2" name="Picture 1" descr="Halderman_Allyson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1"/>
            <a:ext cx="1602570" cy="2133599"/>
          </a:xfrm>
          <a:prstGeom prst="rect">
            <a:avLst/>
          </a:prstGeom>
        </p:spPr>
      </p:pic>
      <p:pic>
        <p:nvPicPr>
          <p:cNvPr id="3" name="Picture 2" descr="Kralik_Nathaniel_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85800"/>
            <a:ext cx="1417659" cy="2133600"/>
          </a:xfrm>
          <a:prstGeom prst="rect">
            <a:avLst/>
          </a:prstGeom>
        </p:spPr>
      </p:pic>
      <p:pic>
        <p:nvPicPr>
          <p:cNvPr id="4" name="Picture 3" descr="Stanley_Jessica_s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44" y="3883645"/>
            <a:ext cx="1419356" cy="2136155"/>
          </a:xfrm>
          <a:prstGeom prst="rect">
            <a:avLst/>
          </a:prstGeom>
        </p:spPr>
      </p:pic>
      <p:pic>
        <p:nvPicPr>
          <p:cNvPr id="5" name="Picture 4" descr="O'Day_Jacob_s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85" y="3886200"/>
            <a:ext cx="1595315" cy="2127087"/>
          </a:xfrm>
          <a:prstGeom prst="rect">
            <a:avLst/>
          </a:prstGeom>
        </p:spPr>
      </p:pic>
      <p:pic>
        <p:nvPicPr>
          <p:cNvPr id="6" name="Picture 5" descr="Werner_Zachary_2016_s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144" y="3879992"/>
            <a:ext cx="1604856" cy="21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" y="3255442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HCOM – Cleveland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708384" y="2835834"/>
            <a:ext cx="14280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J. O’Reilly, </a:t>
            </a:r>
            <a:r>
              <a:rPr lang="en-US" sz="1400" dirty="0"/>
              <a:t>PhD</a:t>
            </a:r>
          </a:p>
          <a:p>
            <a:pPr algn="ctr" eaLnBrk="1" hangingPunct="1"/>
            <a:r>
              <a:rPr lang="en-US" sz="1400" dirty="0" smtClean="0"/>
              <a:t>Instructor</a:t>
            </a:r>
          </a:p>
        </p:txBody>
      </p:sp>
      <p:sp>
        <p:nvSpPr>
          <p:cNvPr id="30" name="Text Box 69"/>
          <p:cNvSpPr txBox="1">
            <a:spLocks noChangeArrowheads="1"/>
          </p:cNvSpPr>
          <p:nvPr/>
        </p:nvSpPr>
        <p:spPr bwMode="auto">
          <a:xfrm>
            <a:off x="2329142" y="2823464"/>
            <a:ext cx="22428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Wei-Ming </a:t>
            </a:r>
            <a:r>
              <a:rPr lang="en-US" sz="1400" dirty="0" err="1" smtClean="0"/>
              <a:t>Duan</a:t>
            </a:r>
            <a:r>
              <a:rPr lang="en-US" sz="1400" dirty="0" smtClean="0"/>
              <a:t>, MD, PhD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Instructor</a:t>
            </a:r>
            <a:endParaRPr lang="en-US" sz="14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1600200" cy="2133600"/>
          </a:xfrm>
          <a:prstGeom prst="rect">
            <a:avLst/>
          </a:prstGeom>
        </p:spPr>
      </p:pic>
      <p:sp>
        <p:nvSpPr>
          <p:cNvPr id="37" name="Text Box 54"/>
          <p:cNvSpPr txBox="1">
            <a:spLocks noChangeArrowheads="1"/>
          </p:cNvSpPr>
          <p:nvPr/>
        </p:nvSpPr>
        <p:spPr bwMode="auto">
          <a:xfrm>
            <a:off x="4876800" y="2819400"/>
            <a:ext cx="1925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Samantha </a:t>
            </a:r>
            <a:r>
              <a:rPr lang="en-US" sz="1400" dirty="0" err="1" smtClean="0"/>
              <a:t>DeMarsh</a:t>
            </a:r>
            <a:endParaRPr lang="en-US" sz="1400" dirty="0" smtClean="0"/>
          </a:p>
          <a:p>
            <a:pPr algn="ctr" eaLnBrk="1" hangingPunct="1"/>
            <a:r>
              <a:rPr lang="en-US" sz="1400" dirty="0" smtClean="0"/>
              <a:t>OMM/DFM Associate</a:t>
            </a:r>
            <a:endParaRPr lang="en-US" sz="1400" dirty="0"/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6836126" y="2819400"/>
            <a:ext cx="19268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Danielle </a:t>
            </a:r>
            <a:r>
              <a:rPr lang="en-US" sz="1400" dirty="0" err="1"/>
              <a:t>Thornsberry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OMM/ DFM Associate</a:t>
            </a:r>
            <a:endParaRPr lang="en-US" sz="14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83" y="684577"/>
            <a:ext cx="1601117" cy="2134823"/>
          </a:xfrm>
          <a:prstGeom prst="rect">
            <a:avLst/>
          </a:prstGeom>
        </p:spPr>
      </p:pic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971800" y="6019800"/>
            <a:ext cx="14382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Renate </a:t>
            </a:r>
            <a:r>
              <a:rPr lang="en-US" sz="1400" dirty="0" err="1"/>
              <a:t>Gyenge</a:t>
            </a:r>
            <a:endParaRPr lang="en-US" sz="1400" dirty="0" smtClean="0"/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</a:t>
            </a:r>
            <a:r>
              <a:rPr lang="en-US" sz="1400" dirty="0"/>
              <a:t>TA</a:t>
            </a: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6664917" y="6019800"/>
            <a:ext cx="11074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Mike Vanes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4881462" y="6019800"/>
            <a:ext cx="1290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err="1"/>
              <a:t>Nikitas</a:t>
            </a:r>
            <a:r>
              <a:rPr lang="en-US" sz="1400" dirty="0"/>
              <a:t> </a:t>
            </a:r>
            <a:r>
              <a:rPr lang="en-US" sz="1400" dirty="0" err="1"/>
              <a:t>Maglis</a:t>
            </a:r>
            <a:endParaRPr lang="en-US" sz="1400" dirty="0" smtClean="0"/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294492" y="6019800"/>
            <a:ext cx="13997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Daniel </a:t>
            </a:r>
            <a:r>
              <a:rPr lang="en-US" sz="1400" dirty="0" err="1" smtClean="0"/>
              <a:t>Caicedo</a:t>
            </a:r>
            <a:endParaRPr lang="en-US" sz="1400" dirty="0"/>
          </a:p>
          <a:p>
            <a:pPr algn="ctr" eaLnBrk="1" hangingPunct="1"/>
            <a:r>
              <a:rPr lang="en-US" sz="1400" dirty="0"/>
              <a:t>OMSII</a:t>
            </a:r>
          </a:p>
          <a:p>
            <a:pPr algn="ctr" eaLnBrk="1" hangingPunct="1"/>
            <a:r>
              <a:rPr lang="en-US" sz="1400" dirty="0" smtClean="0"/>
              <a:t>HCOM </a:t>
            </a:r>
            <a:r>
              <a:rPr lang="en-US" sz="1400" dirty="0"/>
              <a:t>TA</a:t>
            </a:r>
          </a:p>
        </p:txBody>
      </p:sp>
      <p:pic>
        <p:nvPicPr>
          <p:cNvPr id="3" name="Picture 2" descr="DeMarsh_Samantha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2"/>
            <a:ext cx="1600199" cy="2133598"/>
          </a:xfrm>
          <a:prstGeom prst="rect">
            <a:avLst/>
          </a:prstGeom>
        </p:spPr>
      </p:pic>
      <p:pic>
        <p:nvPicPr>
          <p:cNvPr id="4" name="Picture 3" descr="Thornsberry_Danielle_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67" y="685800"/>
            <a:ext cx="1596033" cy="2128044"/>
          </a:xfrm>
          <a:prstGeom prst="rect">
            <a:avLst/>
          </a:prstGeom>
        </p:spPr>
      </p:pic>
      <p:pic>
        <p:nvPicPr>
          <p:cNvPr id="5" name="Picture 4" descr="Caicedo_Daniel_s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03891"/>
            <a:ext cx="1598277" cy="2131036"/>
          </a:xfrm>
          <a:prstGeom prst="rect">
            <a:avLst/>
          </a:prstGeom>
        </p:spPr>
      </p:pic>
      <p:pic>
        <p:nvPicPr>
          <p:cNvPr id="6" name="Picture 5" descr="Gyenge_Renate_2015_s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83" y="3903891"/>
            <a:ext cx="1601117" cy="2134822"/>
          </a:xfrm>
          <a:prstGeom prst="rect">
            <a:avLst/>
          </a:prstGeom>
        </p:spPr>
      </p:pic>
      <p:pic>
        <p:nvPicPr>
          <p:cNvPr id="7" name="Picture 6" descr="150701_POR_FSP_Interviewees_Maglis_Nikitas_s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277" y="3909781"/>
            <a:ext cx="1596738" cy="2128984"/>
          </a:xfrm>
          <a:prstGeom prst="rect">
            <a:avLst/>
          </a:prstGeom>
        </p:spPr>
      </p:pic>
      <p:pic>
        <p:nvPicPr>
          <p:cNvPr id="8" name="Picture 7" descr="Vanes_Michael_2015_sm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09781"/>
            <a:ext cx="1596699" cy="21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6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0"/>
            <a:ext cx="744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The Lab</a:t>
            </a:r>
          </a:p>
        </p:txBody>
      </p:sp>
      <p:pic>
        <p:nvPicPr>
          <p:cNvPr id="10243" name="Picture 5" descr="Anatomy_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089025"/>
            <a:ext cx="66357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6705600" y="533400"/>
            <a:ext cx="2438400" cy="618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</a:t>
            </a:r>
            <a:r>
              <a:rPr lang="en-US" sz="2000" dirty="0" smtClean="0"/>
              <a:t>4 or 5 students/table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• </a:t>
            </a:r>
            <a:r>
              <a:rPr lang="en-US" sz="2000" dirty="0" smtClean="0"/>
              <a:t>Athens: Sections </a:t>
            </a:r>
            <a:r>
              <a:rPr lang="en-US" sz="2000" dirty="0"/>
              <a:t>A &amp; B,  alternate AM/PM slot weekly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• Teams do their own dissections. Division of labor: cutters, readers, </a:t>
            </a:r>
            <a:r>
              <a:rPr lang="en-US" sz="2000" dirty="0" smtClean="0"/>
              <a:t>…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• Dissect </a:t>
            </a:r>
            <a:r>
              <a:rPr lang="en-US" sz="2000" b="1" dirty="0"/>
              <a:t>BOTH</a:t>
            </a:r>
            <a:r>
              <a:rPr lang="en-US" sz="2000" dirty="0"/>
              <a:t> sides of </a:t>
            </a:r>
            <a:r>
              <a:rPr lang="en-US" sz="2000" dirty="0" smtClean="0"/>
              <a:t>the donor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• Come to lab at off times to finish up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• </a:t>
            </a:r>
            <a:r>
              <a:rPr lang="en-US" sz="2000" b="1" i="1" dirty="0"/>
              <a:t>Attendance in lab is mandatory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01638" y="1295400"/>
            <a:ext cx="5875337" cy="3055938"/>
            <a:chOff x="253" y="816"/>
            <a:chExt cx="3701" cy="1925"/>
          </a:xfrm>
        </p:grpSpPr>
        <p:sp>
          <p:nvSpPr>
            <p:cNvPr id="10246" name="Rectangle 7"/>
            <p:cNvSpPr>
              <a:spLocks noChangeArrowheads="1"/>
            </p:cNvSpPr>
            <p:nvPr/>
          </p:nvSpPr>
          <p:spPr bwMode="auto">
            <a:xfrm>
              <a:off x="283" y="1920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Rectangle 23"/>
            <p:cNvSpPr>
              <a:spLocks noChangeArrowheads="1"/>
            </p:cNvSpPr>
            <p:nvPr/>
          </p:nvSpPr>
          <p:spPr bwMode="auto">
            <a:xfrm>
              <a:off x="576" y="1920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48" name="Rectangle 36"/>
            <p:cNvSpPr>
              <a:spLocks noChangeArrowheads="1"/>
            </p:cNvSpPr>
            <p:nvPr/>
          </p:nvSpPr>
          <p:spPr bwMode="auto">
            <a:xfrm>
              <a:off x="1230" y="1920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49" name="Rectangle 37"/>
            <p:cNvSpPr>
              <a:spLocks noChangeArrowheads="1"/>
            </p:cNvSpPr>
            <p:nvPr/>
          </p:nvSpPr>
          <p:spPr bwMode="auto">
            <a:xfrm>
              <a:off x="1846" y="1902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0" name="Rectangle 38"/>
            <p:cNvSpPr>
              <a:spLocks noChangeArrowheads="1"/>
            </p:cNvSpPr>
            <p:nvPr/>
          </p:nvSpPr>
          <p:spPr bwMode="auto">
            <a:xfrm>
              <a:off x="2478" y="1916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1" name="Rectangle 39"/>
            <p:cNvSpPr>
              <a:spLocks noChangeArrowheads="1"/>
            </p:cNvSpPr>
            <p:nvPr/>
          </p:nvSpPr>
          <p:spPr bwMode="auto">
            <a:xfrm>
              <a:off x="3120" y="1920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2" name="Rectangle 40"/>
            <p:cNvSpPr>
              <a:spLocks noChangeArrowheads="1"/>
            </p:cNvSpPr>
            <p:nvPr/>
          </p:nvSpPr>
          <p:spPr bwMode="auto">
            <a:xfrm>
              <a:off x="3717" y="1920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3" name="Rectangle 41"/>
            <p:cNvSpPr>
              <a:spLocks noChangeArrowheads="1"/>
            </p:cNvSpPr>
            <p:nvPr/>
          </p:nvSpPr>
          <p:spPr bwMode="auto">
            <a:xfrm>
              <a:off x="886" y="1920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42"/>
            <p:cNvSpPr>
              <a:spLocks noChangeArrowheads="1"/>
            </p:cNvSpPr>
            <p:nvPr/>
          </p:nvSpPr>
          <p:spPr bwMode="auto">
            <a:xfrm>
              <a:off x="1536" y="1920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43"/>
            <p:cNvSpPr>
              <a:spLocks noChangeArrowheads="1"/>
            </p:cNvSpPr>
            <p:nvPr/>
          </p:nvSpPr>
          <p:spPr bwMode="auto">
            <a:xfrm>
              <a:off x="2159" y="1925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Rectangle 44"/>
            <p:cNvSpPr>
              <a:spLocks noChangeArrowheads="1"/>
            </p:cNvSpPr>
            <p:nvPr/>
          </p:nvSpPr>
          <p:spPr bwMode="auto">
            <a:xfrm>
              <a:off x="2774" y="1921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45"/>
            <p:cNvSpPr>
              <a:spLocks noChangeArrowheads="1"/>
            </p:cNvSpPr>
            <p:nvPr/>
          </p:nvSpPr>
          <p:spPr bwMode="auto">
            <a:xfrm>
              <a:off x="3406" y="1917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Rectangle 47"/>
            <p:cNvSpPr>
              <a:spLocks noChangeArrowheads="1"/>
            </p:cNvSpPr>
            <p:nvPr/>
          </p:nvSpPr>
          <p:spPr bwMode="auto">
            <a:xfrm>
              <a:off x="293" y="834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59" name="Rectangle 48"/>
            <p:cNvSpPr>
              <a:spLocks noChangeArrowheads="1"/>
            </p:cNvSpPr>
            <p:nvPr/>
          </p:nvSpPr>
          <p:spPr bwMode="auto">
            <a:xfrm>
              <a:off x="881" y="834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0" name="Rectangle 49"/>
            <p:cNvSpPr>
              <a:spLocks noChangeArrowheads="1"/>
            </p:cNvSpPr>
            <p:nvPr/>
          </p:nvSpPr>
          <p:spPr bwMode="auto">
            <a:xfrm>
              <a:off x="1541" y="816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1" name="Rectangle 50"/>
            <p:cNvSpPr>
              <a:spLocks noChangeArrowheads="1"/>
            </p:cNvSpPr>
            <p:nvPr/>
          </p:nvSpPr>
          <p:spPr bwMode="auto">
            <a:xfrm>
              <a:off x="2163" y="826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2" name="Rectangle 51"/>
            <p:cNvSpPr>
              <a:spLocks noChangeArrowheads="1"/>
            </p:cNvSpPr>
            <p:nvPr/>
          </p:nvSpPr>
          <p:spPr bwMode="auto">
            <a:xfrm>
              <a:off x="2769" y="838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3" name="Rectangle 52"/>
            <p:cNvSpPr>
              <a:spLocks noChangeArrowheads="1"/>
            </p:cNvSpPr>
            <p:nvPr/>
          </p:nvSpPr>
          <p:spPr bwMode="auto">
            <a:xfrm>
              <a:off x="3416" y="834"/>
              <a:ext cx="230" cy="816"/>
            </a:xfrm>
            <a:prstGeom prst="rect">
              <a:avLst/>
            </a:prstGeom>
            <a:solidFill>
              <a:srgbClr val="CCCCFF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264" name="Rectangle 53"/>
            <p:cNvSpPr>
              <a:spLocks noChangeArrowheads="1"/>
            </p:cNvSpPr>
            <p:nvPr/>
          </p:nvSpPr>
          <p:spPr bwMode="auto">
            <a:xfrm>
              <a:off x="586" y="839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54"/>
            <p:cNvSpPr>
              <a:spLocks noChangeArrowheads="1"/>
            </p:cNvSpPr>
            <p:nvPr/>
          </p:nvSpPr>
          <p:spPr bwMode="auto">
            <a:xfrm>
              <a:off x="1235" y="829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6" name="Rectangle 55"/>
            <p:cNvSpPr>
              <a:spLocks noChangeArrowheads="1"/>
            </p:cNvSpPr>
            <p:nvPr/>
          </p:nvSpPr>
          <p:spPr bwMode="auto">
            <a:xfrm>
              <a:off x="1837" y="839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Rectangle 56"/>
            <p:cNvSpPr>
              <a:spLocks noChangeArrowheads="1"/>
            </p:cNvSpPr>
            <p:nvPr/>
          </p:nvSpPr>
          <p:spPr bwMode="auto">
            <a:xfrm>
              <a:off x="2473" y="835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Rectangle 57"/>
            <p:cNvSpPr>
              <a:spLocks noChangeArrowheads="1"/>
            </p:cNvSpPr>
            <p:nvPr/>
          </p:nvSpPr>
          <p:spPr bwMode="auto">
            <a:xfrm>
              <a:off x="3109" y="831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Rectangle 59"/>
            <p:cNvSpPr>
              <a:spLocks noChangeArrowheads="1"/>
            </p:cNvSpPr>
            <p:nvPr/>
          </p:nvSpPr>
          <p:spPr bwMode="auto">
            <a:xfrm>
              <a:off x="3714" y="851"/>
              <a:ext cx="240" cy="816"/>
            </a:xfrm>
            <a:prstGeom prst="rect">
              <a:avLst/>
            </a:prstGeom>
            <a:solidFill>
              <a:srgbClr val="99FFCC">
                <a:alpha val="3490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288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576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0" name="Text Box 24"/>
            <p:cNvSpPr txBox="1">
              <a:spLocks noChangeArrowheads="1"/>
            </p:cNvSpPr>
            <p:nvPr/>
          </p:nvSpPr>
          <p:spPr bwMode="auto">
            <a:xfrm>
              <a:off x="3120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1" name="Text Box 25"/>
            <p:cNvSpPr txBox="1">
              <a:spLocks noChangeArrowheads="1"/>
            </p:cNvSpPr>
            <p:nvPr/>
          </p:nvSpPr>
          <p:spPr bwMode="auto">
            <a:xfrm>
              <a:off x="2448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2" name="Text Box 26"/>
            <p:cNvSpPr txBox="1">
              <a:spLocks noChangeArrowheads="1"/>
            </p:cNvSpPr>
            <p:nvPr/>
          </p:nvSpPr>
          <p:spPr bwMode="auto">
            <a:xfrm>
              <a:off x="1824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1200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4" name="Text Box 28"/>
            <p:cNvSpPr txBox="1">
              <a:spLocks noChangeArrowheads="1"/>
            </p:cNvSpPr>
            <p:nvPr/>
          </p:nvSpPr>
          <p:spPr bwMode="auto">
            <a:xfrm>
              <a:off x="3696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46" name="Text Box 30"/>
            <p:cNvSpPr txBox="1">
              <a:spLocks noChangeArrowheads="1"/>
            </p:cNvSpPr>
            <p:nvPr/>
          </p:nvSpPr>
          <p:spPr bwMode="auto">
            <a:xfrm>
              <a:off x="3408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47" name="Text Box 31"/>
            <p:cNvSpPr txBox="1">
              <a:spLocks noChangeArrowheads="1"/>
            </p:cNvSpPr>
            <p:nvPr/>
          </p:nvSpPr>
          <p:spPr bwMode="auto">
            <a:xfrm>
              <a:off x="2784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48" name="Text Box 32"/>
            <p:cNvSpPr txBox="1">
              <a:spLocks noChangeArrowheads="1"/>
            </p:cNvSpPr>
            <p:nvPr/>
          </p:nvSpPr>
          <p:spPr bwMode="auto">
            <a:xfrm>
              <a:off x="2160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49" name="Text Box 33"/>
            <p:cNvSpPr txBox="1">
              <a:spLocks noChangeArrowheads="1"/>
            </p:cNvSpPr>
            <p:nvPr/>
          </p:nvSpPr>
          <p:spPr bwMode="auto">
            <a:xfrm>
              <a:off x="1536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76" name="Text Box 60"/>
            <p:cNvSpPr txBox="1">
              <a:spLocks noChangeArrowheads="1"/>
            </p:cNvSpPr>
            <p:nvPr/>
          </p:nvSpPr>
          <p:spPr bwMode="auto">
            <a:xfrm>
              <a:off x="872" y="816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77" name="Text Box 61"/>
            <p:cNvSpPr txBox="1">
              <a:spLocks noChangeArrowheads="1"/>
            </p:cNvSpPr>
            <p:nvPr/>
          </p:nvSpPr>
          <p:spPr bwMode="auto">
            <a:xfrm>
              <a:off x="3696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78" name="Text Box 62"/>
            <p:cNvSpPr txBox="1">
              <a:spLocks noChangeArrowheads="1"/>
            </p:cNvSpPr>
            <p:nvPr/>
          </p:nvSpPr>
          <p:spPr bwMode="auto">
            <a:xfrm>
              <a:off x="253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79" name="Text Box 63"/>
            <p:cNvSpPr txBox="1">
              <a:spLocks noChangeArrowheads="1"/>
            </p:cNvSpPr>
            <p:nvPr/>
          </p:nvSpPr>
          <p:spPr bwMode="auto">
            <a:xfrm>
              <a:off x="2757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80" name="Text Box 64"/>
            <p:cNvSpPr txBox="1">
              <a:spLocks noChangeArrowheads="1"/>
            </p:cNvSpPr>
            <p:nvPr/>
          </p:nvSpPr>
          <p:spPr bwMode="auto">
            <a:xfrm>
              <a:off x="2129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81" name="Text Box 65"/>
            <p:cNvSpPr txBox="1">
              <a:spLocks noChangeArrowheads="1"/>
            </p:cNvSpPr>
            <p:nvPr/>
          </p:nvSpPr>
          <p:spPr bwMode="auto">
            <a:xfrm>
              <a:off x="1500" y="240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82" name="Text Box 66"/>
            <p:cNvSpPr txBox="1">
              <a:spLocks noChangeArrowheads="1"/>
            </p:cNvSpPr>
            <p:nvPr/>
          </p:nvSpPr>
          <p:spPr bwMode="auto">
            <a:xfrm>
              <a:off x="868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83" name="Text Box 67"/>
            <p:cNvSpPr txBox="1">
              <a:spLocks noChangeArrowheads="1"/>
            </p:cNvSpPr>
            <p:nvPr/>
          </p:nvSpPr>
          <p:spPr bwMode="auto">
            <a:xfrm>
              <a:off x="3408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  <p:sp>
          <p:nvSpPr>
            <p:cNvPr id="34884" name="Text Box 68"/>
            <p:cNvSpPr txBox="1">
              <a:spLocks noChangeArrowheads="1"/>
            </p:cNvSpPr>
            <p:nvPr/>
          </p:nvSpPr>
          <p:spPr bwMode="auto">
            <a:xfrm>
              <a:off x="3089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85" name="Text Box 69"/>
            <p:cNvSpPr txBox="1">
              <a:spLocks noChangeArrowheads="1"/>
            </p:cNvSpPr>
            <p:nvPr/>
          </p:nvSpPr>
          <p:spPr bwMode="auto">
            <a:xfrm>
              <a:off x="2452" y="240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86" name="Text Box 70"/>
            <p:cNvSpPr txBox="1">
              <a:spLocks noChangeArrowheads="1"/>
            </p:cNvSpPr>
            <p:nvPr/>
          </p:nvSpPr>
          <p:spPr bwMode="auto">
            <a:xfrm>
              <a:off x="1815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87" name="Text Box 71"/>
            <p:cNvSpPr txBox="1">
              <a:spLocks noChangeArrowheads="1"/>
            </p:cNvSpPr>
            <p:nvPr/>
          </p:nvSpPr>
          <p:spPr bwMode="auto">
            <a:xfrm>
              <a:off x="1199" y="240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  <p:sp>
          <p:nvSpPr>
            <p:cNvPr id="34888" name="Text Box 72"/>
            <p:cNvSpPr txBox="1">
              <a:spLocks noChangeArrowheads="1"/>
            </p:cNvSpPr>
            <p:nvPr/>
          </p:nvSpPr>
          <p:spPr bwMode="auto">
            <a:xfrm>
              <a:off x="562" y="24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0" y="0"/>
            <a:ext cx="744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The Lab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46702" y="1004887"/>
            <a:ext cx="4050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u="sng" dirty="0">
                <a:solidFill>
                  <a:srgbClr val="FF0000"/>
                </a:solidFill>
              </a:rPr>
              <a:t>Mandatory Attendance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41325" y="1800225"/>
            <a:ext cx="597952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u="sng" dirty="0"/>
              <a:t>Why?</a:t>
            </a:r>
          </a:p>
          <a:p>
            <a:pPr eaLnBrk="1" hangingPunct="1"/>
            <a:r>
              <a:rPr lang="en-US" sz="2600" dirty="0"/>
              <a:t>• Material is central to your training</a:t>
            </a:r>
          </a:p>
          <a:p>
            <a:pPr eaLnBrk="1" hangingPunct="1"/>
            <a:r>
              <a:rPr lang="en-US" sz="2600" dirty="0"/>
              <a:t>• Responsibility to your dissecting team</a:t>
            </a:r>
          </a:p>
          <a:p>
            <a:pPr eaLnBrk="1" hangingPunct="1"/>
            <a:r>
              <a:rPr lang="en-US" sz="2600" dirty="0"/>
              <a:t>• Honoring the gift of a </a:t>
            </a:r>
            <a:r>
              <a:rPr lang="en-US" sz="2600" dirty="0" smtClean="0"/>
              <a:t>donated body</a:t>
            </a:r>
            <a:endParaRPr lang="en-US" sz="2600" dirty="0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98475" y="3781425"/>
            <a:ext cx="811311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17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u="sng" dirty="0"/>
              <a:t>Stay for the whole lab</a:t>
            </a:r>
          </a:p>
          <a:p>
            <a:pPr eaLnBrk="1" hangingPunct="1"/>
            <a:r>
              <a:rPr lang="en-US" sz="2600" dirty="0"/>
              <a:t>• Work on dissection</a:t>
            </a:r>
          </a:p>
          <a:p>
            <a:pPr eaLnBrk="1" hangingPunct="1"/>
            <a:r>
              <a:rPr lang="en-US" sz="2600" dirty="0"/>
              <a:t>• If dissection is completed, work with other resources</a:t>
            </a:r>
          </a:p>
          <a:p>
            <a:pPr eaLnBrk="1" hangingPunct="1"/>
            <a:r>
              <a:rPr lang="en-US" sz="2600" dirty="0"/>
              <a:t>	(e.g., other </a:t>
            </a:r>
            <a:r>
              <a:rPr lang="en-US" sz="2600" dirty="0" smtClean="0"/>
              <a:t>donors, </a:t>
            </a:r>
            <a:r>
              <a:rPr lang="en-US" sz="2600" dirty="0"/>
              <a:t>bones, </a:t>
            </a:r>
            <a:r>
              <a:rPr lang="en-US" sz="2600" dirty="0" smtClean="0"/>
              <a:t>imaging, etc</a:t>
            </a:r>
            <a:r>
              <a:rPr lang="en-US" sz="2600" dirty="0"/>
              <a:t>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7468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Imaging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8" name="Picture 2" descr="D:\My Documents\My Docs\OU-HCOM\Immersion\Immersion 2013\non-Witmer lectures\Benseler\Benseler Mediasite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55" y="990599"/>
            <a:ext cx="3472807" cy="215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504" y="816992"/>
            <a:ext cx="406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Jeffery S. Benseler, DO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171" y="28194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Medical Imaging Basics</a:t>
            </a:r>
          </a:p>
          <a:p>
            <a:r>
              <a:rPr lang="en-US" sz="2000" dirty="0" smtClean="0"/>
              <a:t>• four asynchronous learning modules in </a:t>
            </a:r>
            <a:r>
              <a:rPr lang="en-US" sz="2000" dirty="0" err="1" smtClean="0"/>
              <a:t>Mediasite</a:t>
            </a:r>
            <a:endParaRPr lang="en-US" sz="2000" dirty="0" smtClean="0"/>
          </a:p>
          <a:p>
            <a:r>
              <a:rPr lang="en-US" sz="2000" dirty="0" smtClean="0"/>
              <a:t>• linked on Blackboard under “Imaging Resources”</a:t>
            </a:r>
          </a:p>
          <a:p>
            <a:r>
              <a:rPr lang="en-US" sz="2000" dirty="0" smtClean="0"/>
              <a:t>• provide foundations of different imaging modalities</a:t>
            </a:r>
          </a:p>
          <a:p>
            <a:pPr>
              <a:tabLst>
                <a:tab pos="233363" algn="l"/>
              </a:tabLst>
            </a:pPr>
            <a:r>
              <a:rPr lang="en-US" sz="2000" dirty="0" smtClean="0"/>
              <a:t>• won’t be assessed on the details but view well before Aug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session</a:t>
            </a:r>
          </a:p>
          <a:p>
            <a:pPr>
              <a:tabLst>
                <a:tab pos="233363" algn="l"/>
              </a:tabLst>
            </a:pPr>
            <a:r>
              <a:rPr lang="en-US" u="sng" dirty="0" smtClean="0"/>
              <a:t>Online Self-study PowerPoints</a:t>
            </a:r>
          </a:p>
          <a:p>
            <a:pPr>
              <a:tabLst>
                <a:tab pos="233363" algn="l"/>
              </a:tabLst>
            </a:pPr>
            <a:r>
              <a:rPr lang="en-US" sz="2000" dirty="0" smtClean="0"/>
              <a:t>• </a:t>
            </a:r>
            <a:r>
              <a:rPr lang="en-US" sz="2000" dirty="0"/>
              <a:t>linked on Blackboard under “Imaging Resources</a:t>
            </a:r>
            <a:r>
              <a:rPr lang="en-US" sz="2000" dirty="0" smtClean="0"/>
              <a:t>”</a:t>
            </a:r>
          </a:p>
          <a:p>
            <a:pPr>
              <a:tabLst>
                <a:tab pos="233363" algn="l"/>
              </a:tabLst>
            </a:pPr>
            <a:r>
              <a:rPr lang="en-US" sz="2000" dirty="0" smtClean="0"/>
              <a:t>• required content on which you will be assessed according to these dates</a:t>
            </a:r>
          </a:p>
          <a:p>
            <a:pPr>
              <a:tabLst>
                <a:tab pos="2333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• Lumbar Spine Imaging: Exam 1 – Monday, July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</a:t>
            </a:r>
          </a:p>
          <a:p>
            <a:pPr>
              <a:tabLst>
                <a:tab pos="2333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• Cervical Spine Imaging</a:t>
            </a:r>
            <a:r>
              <a:rPr lang="en-US" sz="2000" dirty="0"/>
              <a:t>: Exam 1 – Monday, July </a:t>
            </a:r>
            <a:r>
              <a:rPr lang="en-US" sz="2000" dirty="0" smtClean="0"/>
              <a:t>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</a:t>
            </a:r>
          </a:p>
          <a:p>
            <a:pPr>
              <a:tabLst>
                <a:tab pos="2333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• Upper Extremity Imaging</a:t>
            </a:r>
            <a:r>
              <a:rPr lang="en-US" sz="2000" dirty="0"/>
              <a:t>: Exam </a:t>
            </a:r>
            <a:r>
              <a:rPr lang="en-US" sz="2000" dirty="0" smtClean="0"/>
              <a:t>2 </a:t>
            </a:r>
            <a:r>
              <a:rPr lang="en-US" sz="2000" dirty="0"/>
              <a:t>– Monday, August </a:t>
            </a:r>
            <a:r>
              <a:rPr lang="en-US" sz="2000" dirty="0" smtClean="0"/>
              <a:t>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>
              <a:tabLst>
                <a:tab pos="233363" algn="l"/>
              </a:tabLst>
            </a:pPr>
            <a:r>
              <a:rPr lang="en-US" sz="2000" dirty="0"/>
              <a:t>	</a:t>
            </a:r>
            <a:r>
              <a:rPr lang="en-US" sz="2000" dirty="0" smtClean="0"/>
              <a:t>• Lower Extremity Imaging</a:t>
            </a:r>
            <a:r>
              <a:rPr lang="en-US" sz="2000" dirty="0"/>
              <a:t>: Exam </a:t>
            </a:r>
            <a:r>
              <a:rPr lang="en-US" sz="2000" dirty="0" smtClean="0"/>
              <a:t>3 </a:t>
            </a:r>
            <a:r>
              <a:rPr lang="en-US" sz="2000" dirty="0"/>
              <a:t>– </a:t>
            </a:r>
            <a:r>
              <a:rPr lang="en-US" sz="2000" dirty="0" smtClean="0"/>
              <a:t>Friday</a:t>
            </a:r>
            <a:r>
              <a:rPr lang="en-US" sz="2000" dirty="0"/>
              <a:t>, August </a:t>
            </a:r>
            <a:r>
              <a:rPr lang="en-US" sz="2000" dirty="0" smtClean="0"/>
              <a:t>25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5171" y="1371600"/>
            <a:ext cx="4535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online video modules</a:t>
            </a:r>
          </a:p>
          <a:p>
            <a:r>
              <a:rPr lang="en-US" dirty="0" smtClean="0"/>
              <a:t>• online self-study PowerPoints</a:t>
            </a:r>
          </a:p>
          <a:p>
            <a:r>
              <a:rPr lang="en-US" dirty="0" smtClean="0"/>
              <a:t>• Face-to-face session Aug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6399" y="646331"/>
            <a:ext cx="3735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Medical Imaging </a:t>
            </a:r>
            <a:r>
              <a:rPr lang="en-US" sz="1600" b="1" dirty="0" smtClean="0">
                <a:solidFill>
                  <a:schemeClr val="accent6"/>
                </a:solidFill>
              </a:rPr>
              <a:t>Basics in </a:t>
            </a:r>
            <a:r>
              <a:rPr lang="en-US" sz="1600" b="1" dirty="0" err="1" smtClean="0">
                <a:solidFill>
                  <a:schemeClr val="accent6"/>
                </a:solidFill>
              </a:rPr>
              <a:t>Mediasite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264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Imaging Stations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D:\My Documents\My Docs\OU-HCOM\Immersion\Immersion 2012\2012-07-13 Anatomy Orientation\110802_GrossAnatomy_0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6331"/>
            <a:ext cx="4342219" cy="267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y Documents\My Docs\OU-HCOM\Immersion\Immersion 2012\2012-07-13 Anatomy Orientation\Captur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77" y="646331"/>
            <a:ext cx="3850024" cy="2873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y Documents\My Docs\OU-HCOM\Immersion\Immersion 2012\2012-07-13 Anatomy Orientation\_JPS598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9" y="3124200"/>
            <a:ext cx="5137355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697794" y="3581400"/>
            <a:ext cx="3429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dirty="0" smtClean="0"/>
              <a:t>• Plain, CT, MRI</a:t>
            </a:r>
            <a:endParaRPr lang="en-US" sz="2200" dirty="0"/>
          </a:p>
          <a:p>
            <a:pPr eaLnBrk="1" hangingPunct="1"/>
            <a:r>
              <a:rPr lang="en-US" sz="2200" dirty="0"/>
              <a:t>• </a:t>
            </a:r>
            <a:r>
              <a:rPr lang="en-US" sz="2200" dirty="0" smtClean="0"/>
              <a:t>Importance of sectional 	anatomy for imaging</a:t>
            </a:r>
            <a:endParaRPr lang="en-US" sz="2200" dirty="0"/>
          </a:p>
          <a:p>
            <a:pPr eaLnBrk="1" hangingPunct="1"/>
            <a:r>
              <a:rPr lang="en-US" sz="2200" dirty="0"/>
              <a:t>• Very detailed but 	provide key correlations</a:t>
            </a:r>
          </a:p>
          <a:p>
            <a:pPr eaLnBrk="1" hangingPunct="1"/>
            <a:r>
              <a:rPr lang="en-US" sz="2200" dirty="0"/>
              <a:t>• </a:t>
            </a:r>
            <a:r>
              <a:rPr lang="en-US" sz="2200" dirty="0" smtClean="0"/>
              <a:t>Use Dr. Benseler’s PPTs 	as guide for exam prep</a:t>
            </a:r>
            <a:endParaRPr lang="en-US" sz="2200" dirty="0"/>
          </a:p>
          <a:p>
            <a:pPr eaLnBrk="1" hangingPunct="1"/>
            <a:r>
              <a:rPr lang="en-US" sz="2200" dirty="0" smtClean="0"/>
              <a:t>• PDFs on Blackboard but 	not for distribution</a:t>
            </a:r>
          </a:p>
        </p:txBody>
      </p:sp>
    </p:spTree>
    <p:extLst>
      <p:ext uri="{BB962C8B-B14F-4D97-AF65-F5344CB8AC3E}">
        <p14:creationId xmlns:p14="http://schemas.microsoft.com/office/powerpoint/2010/main" val="5904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71609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Online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 descr="D:\My Documents\My Docs\OU-HCOM\Immersion\Immersion 2012\2012-07-13 Anatomy Orientation\330305_10150286333228280_3591102_o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3" y="1066800"/>
            <a:ext cx="4562475" cy="3485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My Documents\Web Content\Facebook-YouTube pages\2011-08 Immersion Blog &amp; FB album\keeps\arm_fr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688532"/>
            <a:ext cx="3664595" cy="206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My Documents\Web Content\Facebook-YouTube pages\2011-08 Immersion Blog &amp; FB album\keeps\Hand_fram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88532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My Documents\Web Content\Facebook-YouTube pages\2011-08 Immersion Blog &amp; FB album\keeps\hand_3D_PDF_Capt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35" y="1447800"/>
            <a:ext cx="2286000" cy="15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988367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PDFs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02789" y="548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pic>
        <p:nvPicPr>
          <p:cNvPr id="12292" name="Picture 4" descr="http://www.oucom.ohiou.edu/dbms-witmer/images/OU-HCOM_3D_Lower-Extr_Captu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5512" y="3048000"/>
            <a:ext cx="2262188" cy="1447800"/>
          </a:xfrm>
          <a:prstGeom prst="rect">
            <a:avLst/>
          </a:prstGeom>
          <a:noFill/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6724" y="56480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smtClean="0"/>
              <a:t>www.ohio.edu/people/witmerl/3D_human.htm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2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0" y="46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315" name="Picture 7" descr="Anatomy_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850"/>
            <a:ext cx="4953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4953000" y="1447800"/>
            <a:ext cx="4191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u="sng" dirty="0"/>
              <a:t>Clinical Themes</a:t>
            </a:r>
          </a:p>
          <a:p>
            <a:pPr eaLnBrk="1" hangingPunct="1"/>
            <a:r>
              <a:rPr lang="en-US" sz="2200" dirty="0"/>
              <a:t>• Posted at the beginning of lab</a:t>
            </a:r>
          </a:p>
          <a:p>
            <a:pPr eaLnBrk="1" hangingPunct="1"/>
            <a:r>
              <a:rPr lang="en-US" sz="2200" dirty="0"/>
              <a:t>• Provide clinical correlations</a:t>
            </a:r>
          </a:p>
          <a:p>
            <a:pPr eaLnBrk="1" hangingPunct="1"/>
            <a:r>
              <a:rPr lang="en-US" sz="2200" dirty="0"/>
              <a:t>• For your reference; instructors 	may or may not discuss</a:t>
            </a:r>
          </a:p>
          <a:p>
            <a:pPr eaLnBrk="1" hangingPunct="1"/>
            <a:r>
              <a:rPr lang="en-US" sz="2200" dirty="0"/>
              <a:t>• Available online prior to lab</a:t>
            </a:r>
          </a:p>
        </p:txBody>
      </p:sp>
      <p:sp>
        <p:nvSpPr>
          <p:cNvPr id="13317" name="Text Box 20"/>
          <p:cNvSpPr txBox="1">
            <a:spLocks noChangeArrowheads="1"/>
          </p:cNvSpPr>
          <p:nvPr/>
        </p:nvSpPr>
        <p:spPr bwMode="auto">
          <a:xfrm>
            <a:off x="4953000" y="3886200"/>
            <a:ext cx="4191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200" u="sng" dirty="0"/>
              <a:t>Question of the Day (QOD)</a:t>
            </a:r>
          </a:p>
          <a:p>
            <a:pPr eaLnBrk="1" hangingPunct="1"/>
            <a:r>
              <a:rPr lang="en-US" sz="2200" dirty="0"/>
              <a:t>• Short clinical vignette</a:t>
            </a:r>
          </a:p>
          <a:p>
            <a:pPr eaLnBrk="1" hangingPunct="1"/>
            <a:r>
              <a:rPr lang="en-US" sz="2200" dirty="0"/>
              <a:t>• Table team explores the QOD</a:t>
            </a:r>
          </a:p>
          <a:p>
            <a:pPr eaLnBrk="1" hangingPunct="1"/>
            <a:r>
              <a:rPr lang="en-US" sz="2200" dirty="0"/>
              <a:t>• </a:t>
            </a:r>
            <a:r>
              <a:rPr lang="en-US" sz="2200" dirty="0" smtClean="0"/>
              <a:t>Faculty &amp; Fellow/Associates 	will discuss QOD </a:t>
            </a:r>
            <a:r>
              <a:rPr lang="en-US" sz="2200" dirty="0"/>
              <a:t>with </a:t>
            </a:r>
            <a:r>
              <a:rPr lang="en-US" sz="2200" dirty="0" smtClean="0"/>
              <a:t>trios or 	pairs </a:t>
            </a:r>
            <a:r>
              <a:rPr lang="en-US" sz="2200" dirty="0"/>
              <a:t>of </a:t>
            </a:r>
            <a:r>
              <a:rPr lang="en-US" sz="2200" dirty="0" smtClean="0"/>
              <a:t>tables</a:t>
            </a:r>
            <a:endParaRPr lang="en-US" sz="2200" dirty="0"/>
          </a:p>
        </p:txBody>
      </p:sp>
      <p:sp>
        <p:nvSpPr>
          <p:cNvPr id="35861" name="Text Box 21"/>
          <p:cNvSpPr txBox="1">
            <a:spLocks noChangeArrowheads="1"/>
          </p:cNvSpPr>
          <p:nvPr/>
        </p:nvSpPr>
        <p:spPr bwMode="auto">
          <a:xfrm>
            <a:off x="0" y="0"/>
            <a:ext cx="803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</a:p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Clinical Themes &amp; Question of the Day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-20638" y="2493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1277938" y="380047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381000" y="38100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809625" y="25146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1697038" y="25146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79" name="Text Box 39"/>
          <p:cNvSpPr txBox="1">
            <a:spLocks noChangeArrowheads="1"/>
          </p:cNvSpPr>
          <p:nvPr/>
        </p:nvSpPr>
        <p:spPr bwMode="auto">
          <a:xfrm>
            <a:off x="2541588" y="25146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0" name="Text Box 40"/>
          <p:cNvSpPr txBox="1">
            <a:spLocks noChangeArrowheads="1"/>
          </p:cNvSpPr>
          <p:nvPr/>
        </p:nvSpPr>
        <p:spPr bwMode="auto">
          <a:xfrm>
            <a:off x="3373438" y="25146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1" name="Text Box 41"/>
          <p:cNvSpPr txBox="1">
            <a:spLocks noChangeArrowheads="1"/>
          </p:cNvSpPr>
          <p:nvPr/>
        </p:nvSpPr>
        <p:spPr bwMode="auto">
          <a:xfrm>
            <a:off x="4267200" y="25146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2" name="Text Box 42"/>
          <p:cNvSpPr txBox="1">
            <a:spLocks noChangeArrowheads="1"/>
          </p:cNvSpPr>
          <p:nvPr/>
        </p:nvSpPr>
        <p:spPr bwMode="auto">
          <a:xfrm>
            <a:off x="2106613" y="38338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2962275" y="3817938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4" name="Text Box 44"/>
          <p:cNvSpPr txBox="1">
            <a:spLocks noChangeArrowheads="1"/>
          </p:cNvSpPr>
          <p:nvPr/>
        </p:nvSpPr>
        <p:spPr bwMode="auto">
          <a:xfrm>
            <a:off x="3852863" y="3808413"/>
            <a:ext cx="293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4675188" y="380682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pic>
        <p:nvPicPr>
          <p:cNvPr id="13331" name="Picture 49" descr="Anatomy_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63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50" descr="Anatomy_L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43400"/>
            <a:ext cx="1638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91" name="Text Box 51"/>
          <p:cNvSpPr txBox="1">
            <a:spLocks noChangeArrowheads="1"/>
          </p:cNvSpPr>
          <p:nvPr/>
        </p:nvSpPr>
        <p:spPr bwMode="auto">
          <a:xfrm>
            <a:off x="1600200" y="43989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04800" y="2782888"/>
            <a:ext cx="4419600" cy="1825625"/>
            <a:chOff x="192" y="1753"/>
            <a:chExt cx="2784" cy="1150"/>
          </a:xfrm>
        </p:grpSpPr>
        <p:grpSp>
          <p:nvGrpSpPr>
            <p:cNvPr id="13342" name="Group 46"/>
            <p:cNvGrpSpPr>
              <a:grpSpLocks/>
            </p:cNvGrpSpPr>
            <p:nvPr/>
          </p:nvGrpSpPr>
          <p:grpSpPr bwMode="auto">
            <a:xfrm>
              <a:off x="192" y="1753"/>
              <a:ext cx="2784" cy="670"/>
              <a:chOff x="192" y="1753"/>
              <a:chExt cx="2784" cy="670"/>
            </a:xfrm>
          </p:grpSpPr>
          <p:sp>
            <p:nvSpPr>
              <p:cNvPr id="13345" name="AutoShape 23"/>
              <p:cNvSpPr>
                <a:spLocks noChangeArrowheads="1"/>
              </p:cNvSpPr>
              <p:nvPr/>
            </p:nvSpPr>
            <p:spPr bwMode="auto">
              <a:xfrm rot="3906756">
                <a:off x="-89" y="2034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AutoShape 30"/>
              <p:cNvSpPr>
                <a:spLocks noChangeArrowheads="1"/>
              </p:cNvSpPr>
              <p:nvPr/>
            </p:nvSpPr>
            <p:spPr bwMode="auto">
              <a:xfrm rot="3906756">
                <a:off x="401" y="2034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AutoShape 31"/>
              <p:cNvSpPr>
                <a:spLocks noChangeArrowheads="1"/>
              </p:cNvSpPr>
              <p:nvPr/>
            </p:nvSpPr>
            <p:spPr bwMode="auto">
              <a:xfrm rot="3906756">
                <a:off x="967" y="2034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AutoShape 32"/>
              <p:cNvSpPr>
                <a:spLocks noChangeArrowheads="1"/>
              </p:cNvSpPr>
              <p:nvPr/>
            </p:nvSpPr>
            <p:spPr bwMode="auto">
              <a:xfrm rot="3906756">
                <a:off x="1505" y="2034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AutoShape 33"/>
              <p:cNvSpPr>
                <a:spLocks noChangeArrowheads="1"/>
              </p:cNvSpPr>
              <p:nvPr/>
            </p:nvSpPr>
            <p:spPr bwMode="auto">
              <a:xfrm rot="3906756">
                <a:off x="2023" y="2057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AutoShape 34"/>
              <p:cNvSpPr>
                <a:spLocks noChangeArrowheads="1"/>
              </p:cNvSpPr>
              <p:nvPr/>
            </p:nvSpPr>
            <p:spPr bwMode="auto">
              <a:xfrm rot="3906756">
                <a:off x="2609" y="2034"/>
                <a:ext cx="647" cy="86"/>
              </a:xfrm>
              <a:prstGeom prst="leftRightArrow">
                <a:avLst>
                  <a:gd name="adj1" fmla="val 50000"/>
                  <a:gd name="adj2" fmla="val 1504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3" name="AutoShape 53"/>
            <p:cNvSpPr>
              <a:spLocks noChangeArrowheads="1"/>
            </p:cNvSpPr>
            <p:nvPr/>
          </p:nvSpPr>
          <p:spPr bwMode="auto">
            <a:xfrm rot="3906756">
              <a:off x="727" y="2529"/>
              <a:ext cx="647" cy="86"/>
            </a:xfrm>
            <a:prstGeom prst="leftRightArrow">
              <a:avLst>
                <a:gd name="adj1" fmla="val 50000"/>
                <a:gd name="adj2" fmla="val 1504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AutoShape 54"/>
            <p:cNvSpPr>
              <a:spLocks noChangeArrowheads="1"/>
            </p:cNvSpPr>
            <p:nvPr/>
          </p:nvSpPr>
          <p:spPr bwMode="auto">
            <a:xfrm rot="3906756">
              <a:off x="2359" y="2537"/>
              <a:ext cx="647" cy="86"/>
            </a:xfrm>
            <a:prstGeom prst="leftRightArrow">
              <a:avLst>
                <a:gd name="adj1" fmla="val 50000"/>
                <a:gd name="adj2" fmla="val 1504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92" name="Text Box 52"/>
          <p:cNvSpPr txBox="1">
            <a:spLocks noChangeArrowheads="1"/>
          </p:cNvSpPr>
          <p:nvPr/>
        </p:nvSpPr>
        <p:spPr bwMode="auto">
          <a:xfrm>
            <a:off x="4038600" y="43942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73025" y="4995869"/>
            <a:ext cx="4781552" cy="433388"/>
            <a:chOff x="46" y="3147"/>
            <a:chExt cx="3012" cy="273"/>
          </a:xfrm>
        </p:grpSpPr>
        <p:sp>
          <p:nvSpPr>
            <p:cNvPr id="13340" name="Text Box 16"/>
            <p:cNvSpPr txBox="1">
              <a:spLocks noChangeArrowheads="1"/>
            </p:cNvSpPr>
            <p:nvPr/>
          </p:nvSpPr>
          <p:spPr bwMode="auto">
            <a:xfrm>
              <a:off x="46" y="3147"/>
              <a:ext cx="6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/>
                <a:t>Faculty</a:t>
              </a:r>
              <a:endParaRPr lang="en-US" sz="2000" dirty="0"/>
            </a:p>
          </p:txBody>
        </p:sp>
        <p:sp>
          <p:nvSpPr>
            <p:cNvPr id="13341" name="Text Box 17"/>
            <p:cNvSpPr txBox="1">
              <a:spLocks noChangeArrowheads="1"/>
            </p:cNvSpPr>
            <p:nvPr/>
          </p:nvSpPr>
          <p:spPr bwMode="auto">
            <a:xfrm>
              <a:off x="1728" y="3168"/>
              <a:ext cx="133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dirty="0" smtClean="0"/>
                <a:t>Fellow/Associate</a:t>
              </a:r>
              <a:endParaRPr lang="en-US" sz="2000" dirty="0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-42863" y="3333750"/>
            <a:ext cx="4967288" cy="1655763"/>
            <a:chOff x="-27" y="2100"/>
            <a:chExt cx="3129" cy="1043"/>
          </a:xfrm>
        </p:grpSpPr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-27" y="2100"/>
              <a:ext cx="1599" cy="1041"/>
            </a:xfrm>
            <a:custGeom>
              <a:avLst/>
              <a:gdLst/>
              <a:ahLst/>
              <a:cxnLst>
                <a:cxn ang="0">
                  <a:pos x="250" y="1041"/>
                </a:cxn>
                <a:cxn ang="0">
                  <a:pos x="209" y="163"/>
                </a:cxn>
                <a:cxn ang="0">
                  <a:pos x="1505" y="62"/>
                </a:cxn>
              </a:cxnLst>
              <a:rect l="0" t="0" r="r" b="b"/>
              <a:pathLst>
                <a:path w="1505" h="1041">
                  <a:moveTo>
                    <a:pt x="250" y="1041"/>
                  </a:moveTo>
                  <a:cubicBezTo>
                    <a:pt x="243" y="895"/>
                    <a:pt x="0" y="326"/>
                    <a:pt x="209" y="163"/>
                  </a:cubicBezTo>
                  <a:cubicBezTo>
                    <a:pt x="418" y="0"/>
                    <a:pt x="1235" y="83"/>
                    <a:pt x="1505" y="62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>
              <a:outerShdw dist="56796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859" name="Freeform 19"/>
            <p:cNvSpPr>
              <a:spLocks/>
            </p:cNvSpPr>
            <p:nvPr/>
          </p:nvSpPr>
          <p:spPr bwMode="auto">
            <a:xfrm flipH="1">
              <a:off x="1597" y="2102"/>
              <a:ext cx="1505" cy="1041"/>
            </a:xfrm>
            <a:custGeom>
              <a:avLst/>
              <a:gdLst/>
              <a:ahLst/>
              <a:cxnLst>
                <a:cxn ang="0">
                  <a:pos x="250" y="1041"/>
                </a:cxn>
                <a:cxn ang="0">
                  <a:pos x="209" y="163"/>
                </a:cxn>
                <a:cxn ang="0">
                  <a:pos x="1505" y="62"/>
                </a:cxn>
              </a:cxnLst>
              <a:rect l="0" t="0" r="r" b="b"/>
              <a:pathLst>
                <a:path w="1505" h="1041">
                  <a:moveTo>
                    <a:pt x="250" y="1041"/>
                  </a:moveTo>
                  <a:cubicBezTo>
                    <a:pt x="243" y="895"/>
                    <a:pt x="0" y="326"/>
                    <a:pt x="209" y="163"/>
                  </a:cubicBezTo>
                  <a:cubicBezTo>
                    <a:pt x="418" y="0"/>
                    <a:pt x="1235" y="83"/>
                    <a:pt x="1505" y="62"/>
                  </a:cubicBezTo>
                </a:path>
              </a:pathLst>
            </a:custGeom>
            <a:noFill/>
            <a:ln w="76200" cmpd="sng">
              <a:solidFill>
                <a:schemeClr val="accent2"/>
              </a:solidFill>
              <a:round/>
              <a:headEnd type="none" w="med" len="med"/>
              <a:tailEnd type="triangle" w="med" len="med"/>
            </a:ln>
            <a:effectLst>
              <a:outerShdw dist="56796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0" y="3657600"/>
            <a:ext cx="6324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7013" algn="l"/>
              </a:tabLst>
              <a:defRPr/>
            </a:pPr>
            <a:r>
              <a:rPr lang="en-US" sz="2000" dirty="0"/>
              <a:t>• Relevant pages to read are on the schedule. </a:t>
            </a:r>
            <a:endParaRPr lang="en-US" sz="2000" dirty="0" smtClean="0"/>
          </a:p>
          <a:p>
            <a:pPr>
              <a:tabLst>
                <a:tab pos="227013" algn="l"/>
              </a:tabLst>
              <a:defRPr/>
            </a:pPr>
            <a:r>
              <a:rPr lang="en-US" sz="2000" dirty="0" smtClean="0"/>
              <a:t>• </a:t>
            </a:r>
            <a:r>
              <a:rPr lang="en-US" sz="2000" dirty="0"/>
              <a:t>Moore’s Clinical “Blue Boxes” are key (but you won’t 	understand them without reading what’s between!)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2000" dirty="0" smtClean="0"/>
              <a:t>•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Dissector &amp; Atlas must be at each table!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tabLst>
                <a:tab pos="227013" algn="l"/>
              </a:tabLst>
              <a:defRPr/>
            </a:pPr>
            <a:r>
              <a:rPr lang="en-US" sz="2000" dirty="0" smtClean="0"/>
              <a:t>• </a:t>
            </a:r>
            <a:r>
              <a:rPr lang="en-US" sz="2000" dirty="0"/>
              <a:t>Read dissector prior to coming to </a:t>
            </a:r>
            <a:r>
              <a:rPr lang="en-US" sz="2000" dirty="0" smtClean="0"/>
              <a:t>lab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2000" dirty="0" smtClean="0"/>
              <a:t>• iPad and Kindle version of books are fine</a:t>
            </a:r>
          </a:p>
          <a:p>
            <a:pPr>
              <a:tabLst>
                <a:tab pos="227013" algn="l"/>
              </a:tabLst>
              <a:defRPr/>
            </a:pPr>
            <a:r>
              <a:rPr lang="en-US" sz="2000" dirty="0"/>
              <a:t>• Anatomy.tv by Primal </a:t>
            </a:r>
            <a:r>
              <a:rPr lang="en-US" sz="2000" dirty="0" smtClean="0"/>
              <a:t>Pictures (click image below)</a:t>
            </a:r>
            <a:endParaRPr lang="en-US" sz="2000" dirty="0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0" y="0"/>
            <a:ext cx="704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Books</a:t>
            </a:r>
          </a:p>
        </p:txBody>
      </p:sp>
      <p:pic>
        <p:nvPicPr>
          <p:cNvPr id="1027" name="Picture 3" descr="D:\My Documents\My Docs\OU-HCOM\Immersion\Immersion 2012\2012-07-13 Anatomy Orientation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2556387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D:\Dropbox\Witmer lectures 2013\2014-07-21 Intro to Immersion\Essential-Clinical-Anatomy-5th-Edi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609600"/>
            <a:ext cx="2209800" cy="2987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D:\Dropbox\Witmer lectures 2013\2014-07-21 Intro to Immersion\Atlas-of-Human-Anatomy-6e-Netter-232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810000"/>
            <a:ext cx="22098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3" descr="D:\My Documents\My Docs\OU-HCOM\Immersion\Immersion 2014\Witmer lectures\2014-07-21 Intro to Immersion\Primal-Pictures-3D-Anatomy-Softwar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98731"/>
            <a:ext cx="5105400" cy="11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72" y="609600"/>
            <a:ext cx="2307928" cy="299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19113" y="1531203"/>
            <a:ext cx="6338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1. F</a:t>
            </a:r>
            <a:r>
              <a:rPr lang="en-US" dirty="0" smtClean="0"/>
              <a:t>our self-assessment quizzes online </a:t>
            </a:r>
            <a:r>
              <a:rPr lang="en-US" dirty="0"/>
              <a:t>on </a:t>
            </a:r>
            <a:r>
              <a:rPr lang="en-US" dirty="0" smtClean="0"/>
              <a:t>	Blackboard</a:t>
            </a:r>
            <a:endParaRPr lang="en-US" dirty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33400" y="2674203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2. </a:t>
            </a:r>
            <a:r>
              <a:rPr lang="en-US" dirty="0" smtClean="0"/>
              <a:t>Three sets of written (ExamSoft e-tests) and practical 		exams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1. Monday, July 31</a:t>
            </a:r>
            <a:r>
              <a:rPr lang="en-US" baseline="30000" dirty="0" smtClean="0"/>
              <a:t>st</a:t>
            </a:r>
            <a:r>
              <a:rPr lang="en-US" dirty="0" smtClean="0"/>
              <a:t> – Back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2. Monday, August 14</a:t>
            </a:r>
            <a:r>
              <a:rPr lang="en-US" baseline="30000" dirty="0" smtClean="0"/>
              <a:t>th</a:t>
            </a:r>
            <a:r>
              <a:rPr lang="en-US" dirty="0" smtClean="0"/>
              <a:t> – Upper Extremity</a:t>
            </a:r>
          </a:p>
          <a:p>
            <a:pPr eaLnBrk="1" hangingPunct="1"/>
            <a:r>
              <a:rPr lang="en-US" dirty="0"/>
              <a:t>	</a:t>
            </a:r>
            <a:r>
              <a:rPr lang="en-US" dirty="0" smtClean="0"/>
              <a:t>3. Friday, August 25</a:t>
            </a:r>
            <a:r>
              <a:rPr lang="en-US" baseline="30000" dirty="0" smtClean="0"/>
              <a:t>th</a:t>
            </a:r>
            <a:r>
              <a:rPr lang="en-US" dirty="0" smtClean="0"/>
              <a:t> – Lower Extremity</a:t>
            </a:r>
            <a:endParaRPr lang="en-US" dirty="0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19113" y="4800600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3. Year-2 med student assistants will be setting up mock 	practicals</a:t>
            </a:r>
            <a:endParaRPr lang="en-US" dirty="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0" y="0"/>
            <a:ext cx="826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Assessment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8"/>
          <a:stretch/>
        </p:blipFill>
        <p:spPr bwMode="auto">
          <a:xfrm>
            <a:off x="6730312" y="1235058"/>
            <a:ext cx="2010033" cy="133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157" y="4987272"/>
            <a:ext cx="2819400" cy="137160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7548" y="5063472"/>
            <a:ext cx="2666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College</a:t>
            </a:r>
          </a:p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•~~~•</a:t>
            </a:r>
          </a:p>
          <a:p>
            <a:pPr algn="ctr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Campuses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974">
            <a:off x="205460" y="583735"/>
            <a:ext cx="4254442" cy="33893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665087_10151186555448280_2127362470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294" y="219694"/>
            <a:ext cx="4731524" cy="295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19800" y="219694"/>
            <a:ext cx="274927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HCOM – Athens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10353392_780965728590716_8705678029946866196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611" y="3352800"/>
            <a:ext cx="4911604" cy="326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www.oucom.ohiou.edu/OUHCOM/images2012-01/SaaG/BIKNEVICIUS_AUDRONE_20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5212" y="3733800"/>
            <a:ext cx="1676400" cy="2235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227810">
            <a:off x="4589120" y="5912074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HCOM – Dublin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631684">
            <a:off x="167399" y="3034290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HCOM – Cleveland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9" y="219694"/>
            <a:ext cx="1670458" cy="2227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Donors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 Donation</a:t>
            </a:r>
          </a:p>
        </p:txBody>
      </p:sp>
      <p:pic>
        <p:nvPicPr>
          <p:cNvPr id="55304" name="Picture 8" descr="body-of-work-cov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4950" y="3124200"/>
            <a:ext cx="2406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304800" y="733425"/>
            <a:ext cx="83218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Role of the </a:t>
            </a:r>
            <a:r>
              <a:rPr lang="en-US" sz="2000" dirty="0" smtClean="0"/>
              <a:t>donor: </a:t>
            </a:r>
            <a:r>
              <a:rPr lang="en-US" sz="2000" dirty="0"/>
              <a:t>3D anatomy, variation, “diagnosis” of pathology, etc.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04800" y="1219200"/>
            <a:ext cx="8382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Significance of the </a:t>
            </a:r>
            <a:r>
              <a:rPr lang="en-US" sz="2000" dirty="0" smtClean="0"/>
              <a:t>donor</a:t>
            </a:r>
            <a:endParaRPr lang="en-US" sz="2000" dirty="0"/>
          </a:p>
          <a:p>
            <a:pPr eaLnBrk="1" hangingPunct="1"/>
            <a:r>
              <a:rPr lang="en-US" sz="2000" dirty="0"/>
              <a:t>	• A profound experience</a:t>
            </a:r>
          </a:p>
          <a:p>
            <a:pPr eaLnBrk="1" hangingPunct="1"/>
            <a:r>
              <a:rPr lang="en-US" sz="2000" dirty="0"/>
              <a:t>	• Directly see &amp; handle structures you’ll later have to imagine</a:t>
            </a:r>
          </a:p>
          <a:p>
            <a:pPr eaLnBrk="1" hangingPunct="1"/>
            <a:r>
              <a:rPr lang="en-US" sz="2000" dirty="0"/>
              <a:t>	• Opportunity and privilege to work on an actual human</a:t>
            </a:r>
          </a:p>
          <a:p>
            <a:pPr eaLnBrk="1" hangingPunct="1"/>
            <a:r>
              <a:rPr lang="en-US" sz="2000" dirty="0"/>
              <a:t>	• Potentially uncomfortable feelings</a:t>
            </a:r>
          </a:p>
          <a:p>
            <a:pPr eaLnBrk="1" hangingPunct="1"/>
            <a:r>
              <a:rPr lang="en-US" sz="2000" dirty="0"/>
              <a:t>		• Death: Illness, end-of-life, dying, corporeal remains</a:t>
            </a:r>
          </a:p>
          <a:p>
            <a:pPr eaLnBrk="1" hangingPunct="1"/>
            <a:r>
              <a:rPr lang="en-US" sz="2000" dirty="0"/>
              <a:t>		• A very different kind of intimacy</a:t>
            </a:r>
          </a:p>
          <a:p>
            <a:pPr eaLnBrk="1" hangingPunct="1"/>
            <a:r>
              <a:rPr lang="en-US" sz="2000" dirty="0"/>
              <a:t>		• Overcoming societal taboos</a:t>
            </a:r>
          </a:p>
          <a:p>
            <a:pPr eaLnBrk="1" hangingPunct="1"/>
            <a:r>
              <a:rPr lang="en-US" sz="2000" dirty="0"/>
              <a:t>		• Sadness: clear evidence of their humanity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304800" y="4098925"/>
            <a:ext cx="8382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7013" algn="l"/>
                <a:tab pos="46037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dirty="0"/>
              <a:t>• Body donation</a:t>
            </a:r>
          </a:p>
          <a:p>
            <a:pPr eaLnBrk="1" hangingPunct="1"/>
            <a:r>
              <a:rPr lang="en-US" sz="2000" dirty="0"/>
              <a:t>	• Conscious, often family decision to donate</a:t>
            </a:r>
          </a:p>
          <a:p>
            <a:pPr eaLnBrk="1" hangingPunct="1"/>
            <a:r>
              <a:rPr lang="en-US" sz="2000" dirty="0"/>
              <a:t>	• The ultimate gift</a:t>
            </a:r>
          </a:p>
          <a:p>
            <a:pPr eaLnBrk="1" hangingPunct="1"/>
            <a:r>
              <a:rPr lang="en-US" sz="2000" dirty="0"/>
              <a:t>	• Honoring that gift</a:t>
            </a:r>
          </a:p>
          <a:p>
            <a:pPr eaLnBrk="1" hangingPunct="1"/>
            <a:r>
              <a:rPr lang="en-US" sz="2000" dirty="0"/>
              <a:t>		• Respect, professionalism</a:t>
            </a:r>
          </a:p>
          <a:p>
            <a:pPr eaLnBrk="1" hangingPunct="1"/>
            <a:r>
              <a:rPr lang="en-US" sz="2000" dirty="0"/>
              <a:t>		• </a:t>
            </a:r>
            <a:r>
              <a:rPr lang="en-US" sz="2000" i="1" dirty="0"/>
              <a:t>USE the gift</a:t>
            </a:r>
            <a:r>
              <a:rPr lang="en-US" sz="2000" dirty="0"/>
              <a:t>: prepare for lab, don’t miss lab,</a:t>
            </a:r>
          </a:p>
          <a:p>
            <a:pPr eaLnBrk="1" hangingPunct="1"/>
            <a:r>
              <a:rPr lang="en-US" sz="2000" dirty="0"/>
              <a:t>			study &amp; learn from all the </a:t>
            </a:r>
            <a:r>
              <a:rPr lang="en-US" sz="2000" dirty="0" smtClean="0"/>
              <a:t>donors</a:t>
            </a:r>
            <a:endParaRPr lang="en-US" sz="2000" dirty="0"/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304800" y="6384925"/>
            <a:ext cx="596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• Great book! — </a:t>
            </a:r>
            <a:r>
              <a:rPr lang="en-US" sz="2000" i="1"/>
              <a:t>Body of Work</a:t>
            </a:r>
            <a:r>
              <a:rPr lang="en-US" sz="2000"/>
              <a:t>, by C. Montross, MD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06" grpId="0"/>
      <p:bldP spid="55307" grpId="0"/>
      <p:bldP spid="553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Features of the Immersion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1000" y="903288"/>
            <a:ext cx="8305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“Immersion”—highly focused, few other activities</a:t>
            </a:r>
          </a:p>
          <a:p>
            <a:pPr eaLnBrk="1" hangingPunct="1"/>
            <a:r>
              <a:rPr lang="en-US" sz="2600" dirty="0"/>
              <a:t>	• Four days per week (Mon-Tues-Thurs-Fri)</a:t>
            </a:r>
          </a:p>
          <a:p>
            <a:pPr eaLnBrk="1" hangingPunct="1"/>
            <a:r>
              <a:rPr lang="en-US" sz="2600" dirty="0"/>
              <a:t>	• Three hours of lab per day, balance of time is 			largely for reading and other preparation</a:t>
            </a:r>
          </a:p>
          <a:p>
            <a:pPr eaLnBrk="1" hangingPunct="1"/>
            <a:r>
              <a:rPr lang="en-US" sz="2600" dirty="0"/>
              <a:t>	• OMM is the other major player in the Immersion</a:t>
            </a:r>
          </a:p>
          <a:p>
            <a:pPr eaLnBrk="1" hangingPunct="1"/>
            <a:r>
              <a:rPr lang="en-US" sz="2600" dirty="0"/>
              <a:t>	</a:t>
            </a:r>
          </a:p>
          <a:p>
            <a:pPr eaLnBrk="1" hangingPunct="1"/>
            <a:r>
              <a:rPr lang="en-US" sz="2600" smtClean="0"/>
              <a:t>• </a:t>
            </a:r>
            <a:r>
              <a:rPr lang="en-US" sz="2600" dirty="0"/>
              <a:t>Frontloads musculoskeletal anatomy (back &amp; limbs)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• Has a strong clinical emphasis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16366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Justification for the Immersion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458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/>
              <a:t>• Gross anatomy is the foundation and language of 	medicine—particularly Osteopathic Manipulative 	Medicine (OMM)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Provide that foundation prior to beginning the rest </a:t>
            </a:r>
            <a:r>
              <a:rPr lang="en-US" sz="2600" dirty="0" smtClean="0"/>
              <a:t>of 	your </a:t>
            </a:r>
            <a:r>
              <a:rPr lang="en-US" sz="2600" dirty="0"/>
              <a:t>training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Quickly bring all students up to the same level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Better prepare all our students for OMM training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Provide a clinical focus &amp; orientation at the outset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• </a:t>
            </a:r>
            <a:r>
              <a:rPr lang="en-US" sz="2600" dirty="0"/>
              <a:t>Starting the process of clinical thinking &amp; problem 	solving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524" y="0"/>
            <a:ext cx="91344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Clinical Anatomy?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016000" y="6858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Systemic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Anatomy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759200" y="685800"/>
            <a:ext cx="148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Regional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Anatomy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6578600" y="685800"/>
            <a:ext cx="1489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Clinical</a:t>
            </a:r>
          </a:p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Anatomy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486400" y="1219200"/>
            <a:ext cx="3657600" cy="2160588"/>
            <a:chOff x="5486400" y="1219200"/>
            <a:chExt cx="3657600" cy="2160588"/>
          </a:xfrm>
        </p:grpSpPr>
        <p:pic>
          <p:nvPicPr>
            <p:cNvPr id="29712" name="Picture 16" descr="carpal tunnel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219200"/>
              <a:ext cx="1014413" cy="2160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6477000" y="1600200"/>
              <a:ext cx="2667000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 u="sng"/>
                <a:t>Carpal tunnel syndrome</a:t>
              </a:r>
            </a:p>
            <a:p>
              <a:pPr eaLnBrk="1" hangingPunct="1"/>
              <a:r>
                <a:rPr lang="en-US" sz="1800"/>
                <a:t>• paresthesia</a:t>
              </a:r>
            </a:p>
            <a:p>
              <a:pPr eaLnBrk="1" hangingPunct="1"/>
              <a:r>
                <a:rPr lang="en-US" sz="1800"/>
                <a:t>• thenar wasting</a:t>
              </a:r>
            </a:p>
            <a:p>
              <a:pPr eaLnBrk="1" hangingPunct="1"/>
              <a:r>
                <a:rPr lang="en-US" sz="1800"/>
                <a:t>• hand weakness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0" y="1516063"/>
            <a:ext cx="2863850" cy="5330269"/>
            <a:chOff x="0" y="1516063"/>
            <a:chExt cx="2863850" cy="5330269"/>
          </a:xfrm>
        </p:grpSpPr>
        <p:pic>
          <p:nvPicPr>
            <p:cNvPr id="29705" name="Picture 9" descr="arterial syste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063" y="1516063"/>
              <a:ext cx="2109787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04800" y="1828800"/>
              <a:ext cx="908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arterial</a:t>
              </a:r>
            </a:p>
            <a:p>
              <a:pPr algn="ctr" eaLnBrk="1" hangingPunct="1"/>
              <a:r>
                <a:rPr lang="en-US" sz="1800" dirty="0"/>
                <a:t>system</a:t>
              </a:r>
            </a:p>
          </p:txBody>
        </p:sp>
        <p:sp>
          <p:nvSpPr>
            <p:cNvPr id="29722" name="Text Box 26"/>
            <p:cNvSpPr txBox="1">
              <a:spLocks noChangeArrowheads="1"/>
            </p:cNvSpPr>
            <p:nvPr/>
          </p:nvSpPr>
          <p:spPr bwMode="auto">
            <a:xfrm>
              <a:off x="0" y="6477000"/>
              <a:ext cx="26468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800" dirty="0"/>
                <a:t>(from M&amp;D </a:t>
              </a:r>
              <a:r>
                <a:rPr lang="en-US" sz="1800" dirty="0" smtClean="0"/>
                <a:t>COA6 2010)</a:t>
              </a:r>
              <a:endParaRPr lang="en-US" sz="18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09863" y="1447800"/>
            <a:ext cx="2690812" cy="4800600"/>
            <a:chOff x="2709863" y="1447800"/>
            <a:chExt cx="2690812" cy="4800600"/>
          </a:xfrm>
        </p:grpSpPr>
        <p:pic>
          <p:nvPicPr>
            <p:cNvPr id="29706" name="Picture 10" descr="Regional anatom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0"/>
              <a:ext cx="1971675" cy="472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3048000" y="1447800"/>
              <a:ext cx="908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head &amp;</a:t>
              </a:r>
            </a:p>
            <a:p>
              <a:pPr algn="ctr" eaLnBrk="1" hangingPunct="1"/>
              <a:r>
                <a:rPr lang="en-US" sz="1800"/>
                <a:t>neck</a:t>
              </a: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2895600" y="2133600"/>
              <a:ext cx="819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thorax</a:t>
              </a: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2819400" y="2743200"/>
              <a:ext cx="768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upper</a:t>
              </a:r>
            </a:p>
            <a:p>
              <a:pPr algn="ctr" eaLnBrk="1" hangingPunct="1"/>
              <a:r>
                <a:rPr lang="en-US" sz="1800"/>
                <a:t>limb</a:t>
              </a:r>
            </a:p>
          </p:txBody>
        </p:sp>
        <p:sp>
          <p:nvSpPr>
            <p:cNvPr id="29720" name="Text Box 24"/>
            <p:cNvSpPr txBox="1">
              <a:spLocks noChangeArrowheads="1"/>
            </p:cNvSpPr>
            <p:nvPr/>
          </p:nvSpPr>
          <p:spPr bwMode="auto">
            <a:xfrm>
              <a:off x="2709863" y="4492625"/>
              <a:ext cx="11366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abdomen</a:t>
              </a:r>
            </a:p>
            <a:p>
              <a:pPr algn="ctr" eaLnBrk="1" hangingPunct="1"/>
              <a:r>
                <a:rPr lang="en-US" sz="1800"/>
                <a:t>&amp; pelvis</a:t>
              </a:r>
            </a:p>
          </p:txBody>
        </p:sp>
        <p:sp>
          <p:nvSpPr>
            <p:cNvPr id="29721" name="Text Box 25"/>
            <p:cNvSpPr txBox="1">
              <a:spLocks noChangeArrowheads="1"/>
            </p:cNvSpPr>
            <p:nvPr/>
          </p:nvSpPr>
          <p:spPr bwMode="auto">
            <a:xfrm>
              <a:off x="3124200" y="5334000"/>
              <a:ext cx="7302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/>
                <a:t>lower</a:t>
              </a:r>
            </a:p>
            <a:p>
              <a:pPr algn="ctr" eaLnBrk="1" hangingPunct="1"/>
              <a:r>
                <a:rPr lang="en-US" sz="1800"/>
                <a:t>limb</a:t>
              </a: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3810000" y="1828800"/>
              <a:ext cx="5334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3657600" y="2362200"/>
              <a:ext cx="6858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3429000" y="3124200"/>
              <a:ext cx="5334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 flipV="1">
              <a:off x="3810000" y="3581400"/>
              <a:ext cx="533400" cy="1066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 flipV="1">
              <a:off x="3733800" y="4572000"/>
              <a:ext cx="45720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75300" y="2895600"/>
            <a:ext cx="3568700" cy="3962400"/>
            <a:chOff x="5575300" y="2895600"/>
            <a:chExt cx="3568700" cy="3962400"/>
          </a:xfrm>
        </p:grpSpPr>
        <p:pic>
          <p:nvPicPr>
            <p:cNvPr id="29714" name="Picture 18" descr="carpal tunnel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5300" y="4724400"/>
              <a:ext cx="1947863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33" descr="carpal tunnel 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3276600"/>
              <a:ext cx="1905000" cy="142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34" descr="carpal tunnel 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3000" y="2895600"/>
              <a:ext cx="16510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232400" y="3581400"/>
            <a:ext cx="1352550" cy="2051050"/>
            <a:chOff x="5232400" y="3581400"/>
            <a:chExt cx="1352550" cy="2051050"/>
          </a:xfrm>
        </p:grpSpPr>
        <p:sp>
          <p:nvSpPr>
            <p:cNvPr id="29732" name="Text Box 36"/>
            <p:cNvSpPr txBox="1">
              <a:spLocks noChangeArrowheads="1"/>
            </p:cNvSpPr>
            <p:nvPr/>
          </p:nvSpPr>
          <p:spPr bwMode="auto">
            <a:xfrm>
              <a:off x="5232400" y="4648200"/>
              <a:ext cx="9334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800" dirty="0"/>
                <a:t>median</a:t>
              </a:r>
            </a:p>
            <a:p>
              <a:pPr algn="ctr" eaLnBrk="1" hangingPunct="1"/>
              <a:r>
                <a:rPr lang="en-US" sz="1800" dirty="0"/>
                <a:t>nerve</a:t>
              </a:r>
            </a:p>
          </p:txBody>
        </p:sp>
        <p:sp>
          <p:nvSpPr>
            <p:cNvPr id="29733" name="Line 37"/>
            <p:cNvSpPr>
              <a:spLocks noChangeShapeType="1"/>
            </p:cNvSpPr>
            <p:nvPr/>
          </p:nvSpPr>
          <p:spPr bwMode="auto">
            <a:xfrm flipV="1">
              <a:off x="5854700" y="3581400"/>
              <a:ext cx="704850" cy="1079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3806097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6019800" y="5029200"/>
              <a:ext cx="565150" cy="603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28398" dir="6993903" algn="ctr" rotWithShape="0">
                <a:schemeClr val="bg1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Emphasize Clinical Anatomy?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45820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914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 dirty="0"/>
              <a:t>• Medical school is for training physicians, not 	anatomists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• Promotes critical thinking and clinical problem-	solving using anatomical knowledge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• Enhances ability to learn and retain anatomy</a:t>
            </a:r>
          </a:p>
          <a:p>
            <a:pPr eaLnBrk="1" hangingPunct="1"/>
            <a:r>
              <a:rPr lang="en-US" sz="2600" dirty="0"/>
              <a:t>	• Retention is better if learning is done in the context 		</a:t>
            </a:r>
            <a:r>
              <a:rPr lang="en-US" sz="2600" dirty="0" smtClean="0"/>
              <a:t>	in </a:t>
            </a:r>
            <a:r>
              <a:rPr lang="en-US" sz="2600" dirty="0"/>
              <a:t>which it will be ultimately used</a:t>
            </a:r>
          </a:p>
          <a:p>
            <a:pPr eaLnBrk="1" hangingPunct="1"/>
            <a:r>
              <a:rPr lang="en-US" sz="2600" dirty="0"/>
              <a:t>	• “Seeing the forest [clinical application] for the trees 		</a:t>
            </a:r>
            <a:r>
              <a:rPr lang="en-US" sz="2600" dirty="0" smtClean="0"/>
              <a:t>	[</a:t>
            </a:r>
            <a:r>
              <a:rPr lang="en-US" sz="2600" dirty="0"/>
              <a:t>anatomical structures]”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• “Reciprocal illumination”</a:t>
            </a:r>
          </a:p>
          <a:p>
            <a:pPr eaLnBrk="1" hangingPunct="1"/>
            <a:r>
              <a:rPr lang="en-US" sz="2600" dirty="0"/>
              <a:t>	• Need anatomy to understand clinical practice</a:t>
            </a:r>
          </a:p>
          <a:p>
            <a:pPr eaLnBrk="1" hangingPunct="1"/>
            <a:r>
              <a:rPr lang="en-US" sz="2600" dirty="0"/>
              <a:t>	• Need clinical correlations to understand anatomy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30727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sz="3200" dirty="0"/>
              <a:t>1. The body is a unit; the person is a unit of </a:t>
            </a:r>
            <a:r>
              <a:rPr lang="en-US" sz="3200" dirty="0" smtClean="0"/>
              <a:t>	mind and body</a:t>
            </a:r>
            <a:endParaRPr lang="en-US" sz="3200" dirty="0"/>
          </a:p>
          <a:p>
            <a:pPr>
              <a:tabLst>
                <a:tab pos="228600" algn="l"/>
                <a:tab pos="457200" algn="l"/>
              </a:tabLst>
            </a:pPr>
            <a:r>
              <a:rPr lang="en-US" sz="3200" dirty="0"/>
              <a:t>2. The body is capable of self-regulation, </a:t>
            </a:r>
            <a:r>
              <a:rPr lang="en-US" sz="3200" dirty="0" smtClean="0"/>
              <a:t>self-	healing, </a:t>
            </a:r>
            <a:r>
              <a:rPr lang="en-US" sz="3200" dirty="0"/>
              <a:t>and health maintenance</a:t>
            </a:r>
          </a:p>
          <a:p>
            <a:pPr>
              <a:tabLst>
                <a:tab pos="228600" algn="l"/>
                <a:tab pos="457200" algn="l"/>
              </a:tabLst>
            </a:pPr>
            <a:r>
              <a:rPr lang="en-US" sz="3200" dirty="0"/>
              <a:t>3. Structure and function are reciprocally </a:t>
            </a:r>
            <a:r>
              <a:rPr lang="en-US" sz="3200" dirty="0" smtClean="0"/>
              <a:t>	interrelated</a:t>
            </a:r>
            <a:endParaRPr lang="en-US" sz="3200" dirty="0"/>
          </a:p>
          <a:p>
            <a:pPr>
              <a:tabLst>
                <a:tab pos="228600" algn="l"/>
                <a:tab pos="457200" algn="l"/>
              </a:tabLst>
            </a:pPr>
            <a:r>
              <a:rPr lang="en-US" sz="3200" dirty="0"/>
              <a:t>4. Rational treatment is based on the above </a:t>
            </a:r>
            <a:r>
              <a:rPr lang="en-US" sz="3200" dirty="0" smtClean="0"/>
              <a:t>	three principles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Emphasize Clinical Anatomy?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88937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A.T. Still’s Four Tenets of Osteopathic Medicine </a:t>
            </a:r>
            <a:endParaRPr lang="en-US" sz="3200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5870257"/>
            <a:ext cx="7471347" cy="523220"/>
            <a:chOff x="762000" y="5870257"/>
            <a:chExt cx="7471347" cy="523220"/>
          </a:xfrm>
        </p:grpSpPr>
        <p:sp>
          <p:nvSpPr>
            <p:cNvPr id="7" name="Right Arrow 6"/>
            <p:cNvSpPr/>
            <p:nvPr/>
          </p:nvSpPr>
          <p:spPr>
            <a:xfrm>
              <a:off x="762000" y="6017567"/>
              <a:ext cx="1219200" cy="228600"/>
            </a:xfrm>
            <a:prstGeom prst="rightArrow">
              <a:avLst>
                <a:gd name="adj1" fmla="val 50000"/>
                <a:gd name="adj2" fmla="val 113333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sz="28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33600" y="5870257"/>
              <a:ext cx="6099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28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Anatomical structure is at the core</a:t>
              </a:r>
              <a:endParaRPr lang="en-US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7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685800" y="2835834"/>
            <a:ext cx="17652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L. Witmer, PhD</a:t>
            </a:r>
          </a:p>
          <a:p>
            <a:pPr algn="ctr" eaLnBrk="1" hangingPunct="1"/>
            <a:r>
              <a:rPr lang="en-US" sz="1400" dirty="0"/>
              <a:t>Professor</a:t>
            </a:r>
          </a:p>
          <a:p>
            <a:pPr algn="ctr" eaLnBrk="1" hangingPunct="1"/>
            <a:r>
              <a:rPr lang="en-US" sz="1400" i="1" dirty="0" smtClean="0"/>
              <a:t>Instructor of Record</a:t>
            </a:r>
            <a:endParaRPr lang="en-US" sz="1400" i="1" dirty="0"/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5706480" y="2835834"/>
            <a:ext cx="1599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W. R. Porter, PhD</a:t>
            </a:r>
            <a:endParaRPr lang="en-US" sz="1400" dirty="0"/>
          </a:p>
          <a:p>
            <a:pPr algn="ctr" eaLnBrk="1" hangingPunct="1"/>
            <a:r>
              <a:rPr lang="en-US" sz="1400" dirty="0"/>
              <a:t>Instructor</a:t>
            </a:r>
          </a:p>
        </p:txBody>
      </p:sp>
      <p:pic>
        <p:nvPicPr>
          <p:cNvPr id="8201" name="Picture 28" descr="Witmer_Larry_2006-portrai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/>
        </p:blipFill>
        <p:spPr bwMode="auto">
          <a:xfrm>
            <a:off x="757201" y="686359"/>
            <a:ext cx="152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229786" y="2835834"/>
            <a:ext cx="12884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Y. Slyvka, MD</a:t>
            </a:r>
            <a:endParaRPr lang="en-US" sz="1400" dirty="0"/>
          </a:p>
          <a:p>
            <a:pPr algn="ctr" eaLnBrk="1" hangingPunct="1"/>
            <a:r>
              <a:rPr lang="en-US" sz="1400" dirty="0"/>
              <a:t>Instructor</a:t>
            </a:r>
          </a:p>
        </p:txBody>
      </p:sp>
      <p:pic>
        <p:nvPicPr>
          <p:cNvPr id="8217" name="Picture 25" descr="D:\My Documents\My Docs\OUCOM\August anatomy\August Anatomy 2011\Photos\Slyvka_Yurly_20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1" r="6492"/>
          <a:stretch/>
        </p:blipFill>
        <p:spPr bwMode="auto">
          <a:xfrm>
            <a:off x="4222816" y="686360"/>
            <a:ext cx="13397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Porter_Wm._Ruger_m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686359"/>
            <a:ext cx="1601517" cy="2133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" y="3255442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HCOM – Athens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Text Box 69"/>
          <p:cNvSpPr txBox="1">
            <a:spLocks noChangeArrowheads="1"/>
          </p:cNvSpPr>
          <p:nvPr/>
        </p:nvSpPr>
        <p:spPr bwMode="auto">
          <a:xfrm>
            <a:off x="7401100" y="2823464"/>
            <a:ext cx="159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B. </a:t>
            </a:r>
            <a:r>
              <a:rPr lang="en-US" sz="1400" dirty="0" err="1" smtClean="0"/>
              <a:t>Chadwell</a:t>
            </a:r>
            <a:r>
              <a:rPr lang="en-US" sz="1400" dirty="0" smtClean="0"/>
              <a:t>, PhD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Instructor</a:t>
            </a:r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7" y="685801"/>
            <a:ext cx="1600200" cy="2133600"/>
          </a:xfrm>
          <a:prstGeom prst="rect">
            <a:avLst/>
          </a:prstGeom>
        </p:spPr>
      </p:pic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3276600" y="6019800"/>
            <a:ext cx="9909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Don Cerio</a:t>
            </a:r>
            <a:endParaRPr lang="en-US" sz="1400" dirty="0"/>
          </a:p>
          <a:p>
            <a:pPr algn="ctr" eaLnBrk="1" hangingPunct="1"/>
            <a:r>
              <a:rPr lang="en-US" sz="1400" dirty="0"/>
              <a:t>Grad 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91" y="3886198"/>
            <a:ext cx="1495509" cy="2133055"/>
          </a:xfrm>
          <a:prstGeom prst="rect">
            <a:avLst/>
          </a:prstGeom>
        </p:spPr>
      </p:pic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4781720" y="6019800"/>
            <a:ext cx="1285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James Nassif</a:t>
            </a:r>
            <a:endParaRPr lang="en-US" sz="1400" dirty="0"/>
          </a:p>
          <a:p>
            <a:pPr algn="ctr" eaLnBrk="1" hangingPunct="1"/>
            <a:r>
              <a:rPr lang="en-US" sz="1400" dirty="0"/>
              <a:t>Grad TA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2461331" y="2830033"/>
            <a:ext cx="1439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K. Johnson, DO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Executive Dean</a:t>
            </a:r>
            <a:endParaRPr lang="en-US" sz="1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86198"/>
            <a:ext cx="1507359" cy="2133055"/>
          </a:xfrm>
          <a:prstGeom prst="rect">
            <a:avLst/>
          </a:prstGeom>
        </p:spPr>
      </p:pic>
      <p:pic>
        <p:nvPicPr>
          <p:cNvPr id="6" name="Picture 5" descr="Johnson_Kenneth_2013_02_s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27" y="684898"/>
            <a:ext cx="1603248" cy="2134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4"/>
          <p:cNvSpPr txBox="1">
            <a:spLocks noChangeArrowheads="1"/>
          </p:cNvSpPr>
          <p:nvPr/>
        </p:nvSpPr>
        <p:spPr bwMode="auto">
          <a:xfrm>
            <a:off x="4841321" y="2806244"/>
            <a:ext cx="1711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Seth Sigler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MSIV, OMM </a:t>
            </a:r>
            <a:r>
              <a:rPr lang="en-US" sz="1400" dirty="0"/>
              <a:t>Fellow</a:t>
            </a:r>
          </a:p>
        </p:txBody>
      </p:sp>
      <p:sp>
        <p:nvSpPr>
          <p:cNvPr id="17" name="Text Box 54"/>
          <p:cNvSpPr txBox="1">
            <a:spLocks noChangeArrowheads="1"/>
          </p:cNvSpPr>
          <p:nvPr/>
        </p:nvSpPr>
        <p:spPr bwMode="auto">
          <a:xfrm>
            <a:off x="2670250" y="2829580"/>
            <a:ext cx="167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Michelle Hoffman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MSIV, DFM Assoc.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3255442"/>
            <a:ext cx="9143999" cy="584775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HCOM – Athens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2255543" y="6019800"/>
            <a:ext cx="13997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Kristen </a:t>
            </a:r>
            <a:r>
              <a:rPr lang="en-US" sz="1400" dirty="0" smtClean="0"/>
              <a:t>Cuevas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</a:t>
            </a:r>
            <a:r>
              <a:rPr lang="en-US" sz="1400" dirty="0"/>
              <a:t>TA</a:t>
            </a:r>
          </a:p>
        </p:txBody>
      </p:sp>
      <p:sp>
        <p:nvSpPr>
          <p:cNvPr id="41" name="Text Box 54"/>
          <p:cNvSpPr txBox="1">
            <a:spLocks noChangeArrowheads="1"/>
          </p:cNvSpPr>
          <p:nvPr/>
        </p:nvSpPr>
        <p:spPr bwMode="auto">
          <a:xfrm>
            <a:off x="5318052" y="6019800"/>
            <a:ext cx="16161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Keisha Pierre-Lys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868599" y="6019800"/>
            <a:ext cx="146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Vincent </a:t>
            </a:r>
            <a:r>
              <a:rPr lang="en-US" sz="1400" dirty="0" smtClean="0"/>
              <a:t>Martello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609600" y="6019800"/>
            <a:ext cx="13003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 smtClean="0"/>
              <a:t>Chelsea Bitler</a:t>
            </a:r>
            <a:endParaRPr lang="en-US" sz="1400" dirty="0"/>
          </a:p>
          <a:p>
            <a:pPr algn="ctr" eaLnBrk="1" hangingPunct="1"/>
            <a:r>
              <a:rPr lang="en-US" sz="1400" dirty="0"/>
              <a:t>OMSII</a:t>
            </a:r>
          </a:p>
          <a:p>
            <a:pPr algn="ctr" eaLnBrk="1" hangingPunct="1"/>
            <a:r>
              <a:rPr lang="en-US" sz="1400" dirty="0" smtClean="0"/>
              <a:t>HCOM </a:t>
            </a:r>
            <a:r>
              <a:rPr lang="en-US" sz="1400" dirty="0"/>
              <a:t>TA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Anatomy of the Immersion: </a:t>
            </a:r>
            <a:r>
              <a:rPr lang="en-US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54"/>
          <p:cNvSpPr txBox="1">
            <a:spLocks noChangeArrowheads="1"/>
          </p:cNvSpPr>
          <p:nvPr/>
        </p:nvSpPr>
        <p:spPr bwMode="auto">
          <a:xfrm>
            <a:off x="7087490" y="6019800"/>
            <a:ext cx="152311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 dirty="0"/>
              <a:t>Zachary Thomas</a:t>
            </a:r>
          </a:p>
          <a:p>
            <a:pPr algn="ctr" eaLnBrk="1" hangingPunct="1"/>
            <a:r>
              <a:rPr lang="en-US" sz="1400" dirty="0" smtClean="0"/>
              <a:t>OMSII</a:t>
            </a:r>
            <a:endParaRPr lang="en-US" sz="1400" dirty="0"/>
          </a:p>
          <a:p>
            <a:pPr algn="ctr" eaLnBrk="1" hangingPunct="1"/>
            <a:r>
              <a:rPr lang="en-US" sz="1400" dirty="0" smtClean="0"/>
              <a:t>HCOM TA</a:t>
            </a:r>
            <a:endParaRPr lang="en-US" sz="1400" dirty="0"/>
          </a:p>
        </p:txBody>
      </p:sp>
      <p:pic>
        <p:nvPicPr>
          <p:cNvPr id="2" name="Picture 1" descr="Hoffman_Michelle_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6" y="685799"/>
            <a:ext cx="1424424" cy="2143781"/>
          </a:xfrm>
          <a:prstGeom prst="rect">
            <a:avLst/>
          </a:prstGeom>
        </p:spPr>
      </p:pic>
      <p:pic>
        <p:nvPicPr>
          <p:cNvPr id="3" name="Picture 2" descr="Sigler_Seth_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96" y="685801"/>
            <a:ext cx="1426804" cy="2143779"/>
          </a:xfrm>
          <a:prstGeom prst="rect">
            <a:avLst/>
          </a:prstGeom>
        </p:spPr>
      </p:pic>
      <p:pic>
        <p:nvPicPr>
          <p:cNvPr id="4" name="Picture 3" descr="Bitler_Chelsea_2016_s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1609110" cy="2145480"/>
          </a:xfrm>
          <a:prstGeom prst="rect">
            <a:avLst/>
          </a:prstGeom>
        </p:spPr>
      </p:pic>
      <p:pic>
        <p:nvPicPr>
          <p:cNvPr id="6" name="Picture 5" descr="Cuevas_Kristen_2016_s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52" y="3893349"/>
            <a:ext cx="1603748" cy="2138331"/>
          </a:xfrm>
          <a:prstGeom prst="rect">
            <a:avLst/>
          </a:prstGeom>
        </p:spPr>
      </p:pic>
      <p:pic>
        <p:nvPicPr>
          <p:cNvPr id="7" name="Picture 6" descr="Martello_Vincent_sm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0" y="3893349"/>
            <a:ext cx="1427930" cy="2138331"/>
          </a:xfrm>
          <a:prstGeom prst="rect">
            <a:avLst/>
          </a:prstGeom>
        </p:spPr>
      </p:pic>
      <p:pic>
        <p:nvPicPr>
          <p:cNvPr id="9" name="Picture 8" descr="Pierre-Lys_Keisha_2016_sm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95782"/>
            <a:ext cx="1597120" cy="2129493"/>
          </a:xfrm>
          <a:prstGeom prst="rect">
            <a:avLst/>
          </a:prstGeom>
        </p:spPr>
      </p:pic>
      <p:pic>
        <p:nvPicPr>
          <p:cNvPr id="10" name="Picture 9" descr="Thomas_Zachary_sm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98080"/>
            <a:ext cx="16002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839</Words>
  <Application>Microsoft Office PowerPoint</Application>
  <PresentationFormat>On-screen Show (4:3)</PresentationFormat>
  <Paragraphs>314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Oucom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Witmer</dc:creator>
  <cp:lastModifiedBy>Witmer, Lawrence</cp:lastModifiedBy>
  <cp:revision>360</cp:revision>
  <dcterms:created xsi:type="dcterms:W3CDTF">2000-11-03T15:53:30Z</dcterms:created>
  <dcterms:modified xsi:type="dcterms:W3CDTF">2017-07-11T14:49:45Z</dcterms:modified>
</cp:coreProperties>
</file>