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80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12" r:id="rId15"/>
    <p:sldId id="308" r:id="rId16"/>
    <p:sldId id="313" r:id="rId17"/>
    <p:sldId id="314" r:id="rId18"/>
    <p:sldId id="316" r:id="rId19"/>
    <p:sldId id="317" r:id="rId20"/>
    <p:sldId id="297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FF"/>
    <a:srgbClr val="FF9999"/>
    <a:srgbClr val="33CCFF"/>
    <a:srgbClr val="FF99FF"/>
    <a:srgbClr val="FFFF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71" autoAdjust="0"/>
  </p:normalViewPr>
  <p:slideViewPr>
    <p:cSldViewPr>
      <p:cViewPr varScale="1">
        <p:scale>
          <a:sx n="143" d="100"/>
          <a:sy n="143" d="100"/>
        </p:scale>
        <p:origin x="90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8CA639B-CF28-4B9E-9559-D03B3C58D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14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3E5AF0-09F4-40B3-B277-2C9656248E76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2164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2C739D-0D7C-4604-9CD3-B834E7F7EA74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1724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9158B1-05A2-43AB-B30D-D3749E4E6370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6222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907AF1-29A9-455C-86B1-0780021EB606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1625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58F558-2E85-4D4A-A344-2E74FD761A0A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25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36A6AA-911D-4FDD-B915-417228A5D4C2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5090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0623CE-47EF-48E4-AFA0-AB35E9F8BBB9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114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7C1D48-91DB-4E32-B4ED-AC63A006BEE1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2831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357DE-28A6-40B1-95E2-8B7DE534E865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7367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22EFD7-6D78-4BA0-8D81-CC8F0D70A865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3453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B2DBC6-B629-4D9C-8DE9-40EEA9710B22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511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611751-3098-4C85-AE33-C39C17427BC5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2151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9C7B25-22D7-49C9-9FEC-505837C59DEB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523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6F287-7AE1-467E-BF1D-B44BF07FB422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204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483941-6A2C-4639-A6ED-81F2465B1A01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446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FBEC63-C1C2-4060-AAC5-D762E297B141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198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EB3ED3-5C38-486B-A64A-7C69145F16AE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8278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468136-7691-417F-A826-302200D73F94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5020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1EA96C-87C7-45FD-BF3A-CDCA676553B1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3036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35617E-3F88-4C7B-ABD8-B54505E676A9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622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8098C-5EE8-4149-8507-1072FF264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CC802-C1F0-4A80-ADB2-A441AB7DB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1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42AC1-AE8F-4F8B-938C-4DDD0AB9C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6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A1E9-C3F6-47AF-9CEC-976582F19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6B853-54CC-4758-92A8-09E21EA4F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3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D8621-5AAA-41CA-9ABB-E87BD4107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ACC05-22F3-4E1F-8788-B0F002594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F17E9-1358-4913-8F1E-671220404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3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03EAF-74E1-4B15-A13C-6DF5890CF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1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10D3-E00B-416A-A011-C5C66FD2A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2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CD0E0-BAEA-4615-A699-E41E48A29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AB579477-140D-422E-B8F8-421D96FC1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057400" y="0"/>
            <a:ext cx="693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4000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Peripheral Nervous System 2:</a:t>
            </a:r>
          </a:p>
          <a:p>
            <a:pPr algn="r" eaLnBrk="0" hangingPunct="0">
              <a:defRPr/>
            </a:pPr>
            <a:r>
              <a:rPr lang="en-US" sz="4000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Autonomic System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657600" y="3352800"/>
            <a:ext cx="533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Lawrence M. Witmer, PhD</a:t>
            </a:r>
          </a:p>
          <a:p>
            <a:pPr algn="r" eaLnBrk="0" hangingPunct="0">
              <a:defRPr/>
            </a:pPr>
            <a:r>
              <a:rPr lang="en-US" sz="2800" dirty="0">
                <a:solidFill>
                  <a:srgbClr val="000066"/>
                </a:solidFill>
              </a:rPr>
              <a:t>Professor of Anatomy</a:t>
            </a:r>
          </a:p>
          <a:p>
            <a:pPr algn="r" eaLnBrk="0" hangingPunct="0">
              <a:defRPr/>
            </a:pPr>
            <a:r>
              <a:rPr lang="en-US" sz="2800" dirty="0" smtClean="0">
                <a:solidFill>
                  <a:srgbClr val="000066"/>
                </a:solidFill>
              </a:rPr>
              <a:t>Dept. </a:t>
            </a:r>
            <a:r>
              <a:rPr lang="en-US" sz="2800" dirty="0">
                <a:solidFill>
                  <a:srgbClr val="000066"/>
                </a:solidFill>
              </a:rPr>
              <a:t>of Biomedical Sciences</a:t>
            </a:r>
          </a:p>
          <a:p>
            <a:pPr algn="r" eaLnBrk="0" hangingPunct="0">
              <a:defRPr/>
            </a:pPr>
            <a:r>
              <a:rPr lang="en-US" sz="2800" dirty="0" smtClean="0">
                <a:solidFill>
                  <a:srgbClr val="000066"/>
                </a:solidFill>
              </a:rPr>
              <a:t>Heritage College </a:t>
            </a:r>
            <a:r>
              <a:rPr lang="en-US" sz="2800" dirty="0">
                <a:solidFill>
                  <a:srgbClr val="000066"/>
                </a:solidFill>
              </a:rPr>
              <a:t>of Osteopathic </a:t>
            </a:r>
            <a:r>
              <a:rPr lang="en-US" sz="2800" dirty="0" smtClean="0">
                <a:solidFill>
                  <a:srgbClr val="000066"/>
                </a:solidFill>
              </a:rPr>
              <a:t>Medicine, Ohio </a:t>
            </a:r>
            <a:r>
              <a:rPr lang="en-US" sz="2800" dirty="0">
                <a:solidFill>
                  <a:srgbClr val="000066"/>
                </a:solidFill>
              </a:rPr>
              <a:t>University</a:t>
            </a:r>
          </a:p>
          <a:p>
            <a:pPr algn="r" eaLnBrk="0" hangingPunct="0">
              <a:defRPr/>
            </a:pPr>
            <a:r>
              <a:rPr lang="en-US" sz="2800" dirty="0">
                <a:solidFill>
                  <a:srgbClr val="000066"/>
                </a:solidFill>
              </a:rPr>
              <a:t>Athens, Ohio 45701</a:t>
            </a:r>
          </a:p>
          <a:p>
            <a:pPr algn="r" eaLnBrk="0" hangingPunct="0">
              <a:defRPr/>
            </a:pPr>
            <a:r>
              <a:rPr lang="en-US" sz="2800" dirty="0">
                <a:solidFill>
                  <a:srgbClr val="000066"/>
                </a:solidFill>
              </a:rPr>
              <a:t>witmerL@ohio.edu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6705600" y="1600200"/>
            <a:ext cx="2153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7 </a:t>
            </a:r>
            <a:r>
              <a:rPr lang="en-US" dirty="0" smtClean="0"/>
              <a:t>August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2054" name="Text Box 1045"/>
          <p:cNvSpPr txBox="1">
            <a:spLocks noChangeArrowheads="1"/>
          </p:cNvSpPr>
          <p:nvPr/>
        </p:nvSpPr>
        <p:spPr bwMode="auto">
          <a:xfrm>
            <a:off x="5187203" y="2286000"/>
            <a:ext cx="37868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 dirty="0"/>
              <a:t>Reading: Moore’s </a:t>
            </a:r>
            <a:r>
              <a:rPr lang="en-US" sz="2000" dirty="0" smtClean="0"/>
              <a:t>ECA5 33–39</a:t>
            </a:r>
          </a:p>
          <a:p>
            <a:pPr algn="r" eaLnBrk="1" hangingPunct="1"/>
            <a:r>
              <a:rPr lang="en-US" sz="2000" dirty="0" smtClean="0"/>
              <a:t>ECA4 36–43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2055" name="Picture 1049" descr="01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r="12308"/>
          <a:stretch>
            <a:fillRect/>
          </a:stretch>
        </p:blipFill>
        <p:spPr bwMode="auto">
          <a:xfrm>
            <a:off x="381000" y="838200"/>
            <a:ext cx="4202112" cy="40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My Documents\My Docs\OU-HCOM\Immersion\Immersion 2013\CAI Vesalius and OU-HCOM seal 2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4" y="4038600"/>
            <a:ext cx="1431176" cy="27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Audrone's spinal ne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0" y="0"/>
            <a:ext cx="8304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of spinal nerves: Somatic pathways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990600" y="838200"/>
            <a:ext cx="1382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dorsal root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276600" y="685800"/>
            <a:ext cx="138271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dorsal root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ganglion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1452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ventral root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4648200" y="1295400"/>
            <a:ext cx="849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spinal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nerve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5410200" y="609600"/>
            <a:ext cx="88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dorsal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ramus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6781800" y="38100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ventral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ramus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0" y="1447800"/>
            <a:ext cx="876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dorsal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horn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0" y="37338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ventral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horn</a:t>
            </a: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2057400" y="1219200"/>
            <a:ext cx="62230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 flipV="1">
            <a:off x="2339975" y="4760913"/>
            <a:ext cx="209550" cy="369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 flipV="1">
            <a:off x="895350" y="3560763"/>
            <a:ext cx="820738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781050" y="1933575"/>
            <a:ext cx="1047750" cy="733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5400" dir="54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H="1">
            <a:off x="3657600" y="1295400"/>
            <a:ext cx="76200" cy="31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5334000" y="1905000"/>
            <a:ext cx="3333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86" name="Freeform 26"/>
          <p:cNvSpPr>
            <a:spLocks/>
          </p:cNvSpPr>
          <p:nvPr/>
        </p:nvSpPr>
        <p:spPr bwMode="auto">
          <a:xfrm flipH="1">
            <a:off x="7264400" y="3254375"/>
            <a:ext cx="112713" cy="595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420"/>
              </a:cxn>
            </a:cxnLst>
            <a:rect l="0" t="0" r="r" b="b"/>
            <a:pathLst>
              <a:path w="39" h="420">
                <a:moveTo>
                  <a:pt x="0" y="0"/>
                </a:moveTo>
                <a:lnTo>
                  <a:pt x="39" y="42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H="1" flipV="1">
            <a:off x="5867400" y="1219200"/>
            <a:ext cx="549275" cy="1227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1284" name="Group 28"/>
          <p:cNvGrpSpPr>
            <a:grpSpLocks/>
          </p:cNvGrpSpPr>
          <p:nvPr/>
        </p:nvGrpSpPr>
        <p:grpSpPr bwMode="auto">
          <a:xfrm>
            <a:off x="2057400" y="1612900"/>
            <a:ext cx="6578600" cy="1714500"/>
            <a:chOff x="1296" y="1016"/>
            <a:chExt cx="4144" cy="1080"/>
          </a:xfrm>
        </p:grpSpPr>
        <p:sp>
          <p:nvSpPr>
            <p:cNvPr id="11305" name="Freeform 29"/>
            <p:cNvSpPr>
              <a:spLocks/>
            </p:cNvSpPr>
            <p:nvPr/>
          </p:nvSpPr>
          <p:spPr bwMode="auto">
            <a:xfrm>
              <a:off x="1400" y="1016"/>
              <a:ext cx="3886" cy="1003"/>
            </a:xfrm>
            <a:custGeom>
              <a:avLst/>
              <a:gdLst>
                <a:gd name="T0" fmla="*/ 0 w 3886"/>
                <a:gd name="T1" fmla="*/ 432 h 1003"/>
                <a:gd name="T2" fmla="*/ 545 w 3886"/>
                <a:gd name="T3" fmla="*/ 34 h 1003"/>
                <a:gd name="T4" fmla="*/ 2056 w 3886"/>
                <a:gd name="T5" fmla="*/ 636 h 1003"/>
                <a:gd name="T6" fmla="*/ 3886 w 3886"/>
                <a:gd name="T7" fmla="*/ 1003 h 10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86"/>
                <a:gd name="T13" fmla="*/ 0 h 1003"/>
                <a:gd name="T14" fmla="*/ 3886 w 3886"/>
                <a:gd name="T15" fmla="*/ 1003 h 10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86" h="1003">
                  <a:moveTo>
                    <a:pt x="0" y="432"/>
                  </a:moveTo>
                  <a:cubicBezTo>
                    <a:pt x="90" y="366"/>
                    <a:pt x="202" y="0"/>
                    <a:pt x="545" y="34"/>
                  </a:cubicBezTo>
                  <a:cubicBezTo>
                    <a:pt x="898" y="55"/>
                    <a:pt x="1499" y="474"/>
                    <a:pt x="2056" y="636"/>
                  </a:cubicBezTo>
                  <a:cubicBezTo>
                    <a:pt x="2613" y="798"/>
                    <a:pt x="3505" y="927"/>
                    <a:pt x="3886" y="1003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06" name="Group 30"/>
            <p:cNvGrpSpPr>
              <a:grpSpLocks/>
            </p:cNvGrpSpPr>
            <p:nvPr/>
          </p:nvGrpSpPr>
          <p:grpSpPr bwMode="auto">
            <a:xfrm>
              <a:off x="1296" y="1434"/>
              <a:ext cx="118" cy="150"/>
              <a:chOff x="1296" y="1434"/>
              <a:chExt cx="118" cy="150"/>
            </a:xfrm>
          </p:grpSpPr>
          <p:sp>
            <p:nvSpPr>
              <p:cNvPr id="11311" name="Line 31"/>
              <p:cNvSpPr>
                <a:spLocks noChangeShapeType="1"/>
              </p:cNvSpPr>
              <p:nvPr/>
            </p:nvSpPr>
            <p:spPr bwMode="auto">
              <a:xfrm flipH="1">
                <a:off x="1296" y="143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Line 32"/>
              <p:cNvSpPr>
                <a:spLocks noChangeShapeType="1"/>
              </p:cNvSpPr>
              <p:nvPr/>
            </p:nvSpPr>
            <p:spPr bwMode="auto">
              <a:xfrm flipH="1">
                <a:off x="1392" y="144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07" name="Group 33"/>
            <p:cNvGrpSpPr>
              <a:grpSpLocks/>
            </p:cNvGrpSpPr>
            <p:nvPr/>
          </p:nvGrpSpPr>
          <p:grpSpPr bwMode="auto">
            <a:xfrm rot="-6873873">
              <a:off x="5306" y="1962"/>
              <a:ext cx="118" cy="150"/>
              <a:chOff x="4944" y="1674"/>
              <a:chExt cx="118" cy="150"/>
            </a:xfrm>
          </p:grpSpPr>
          <p:sp>
            <p:nvSpPr>
              <p:cNvPr id="11309" name="Line 34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Line 35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8" name="Line 36"/>
            <p:cNvSpPr>
              <a:spLocks noChangeShapeType="1"/>
            </p:cNvSpPr>
            <p:nvPr/>
          </p:nvSpPr>
          <p:spPr bwMode="auto">
            <a:xfrm flipV="1">
              <a:off x="2344" y="1058"/>
              <a:ext cx="56" cy="118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97" name="Text Box 37"/>
          <p:cNvSpPr txBox="1">
            <a:spLocks noChangeArrowheads="1"/>
          </p:cNvSpPr>
          <p:nvPr/>
        </p:nvSpPr>
        <p:spPr bwMode="auto">
          <a:xfrm>
            <a:off x="7593013" y="1371600"/>
            <a:ext cx="1550987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(GSA)</a:t>
            </a:r>
          </a:p>
        </p:txBody>
      </p:sp>
      <p:grpSp>
        <p:nvGrpSpPr>
          <p:cNvPr id="11286" name="Group 38"/>
          <p:cNvGrpSpPr>
            <a:grpSpLocks/>
          </p:cNvGrpSpPr>
          <p:nvPr/>
        </p:nvGrpSpPr>
        <p:grpSpPr bwMode="auto">
          <a:xfrm>
            <a:off x="1809750" y="2781300"/>
            <a:ext cx="7062788" cy="2066925"/>
            <a:chOff x="1140" y="1752"/>
            <a:chExt cx="4449" cy="1302"/>
          </a:xfrm>
        </p:grpSpPr>
        <p:sp>
          <p:nvSpPr>
            <p:cNvPr id="11301" name="Freeform 39"/>
            <p:cNvSpPr>
              <a:spLocks/>
            </p:cNvSpPr>
            <p:nvPr/>
          </p:nvSpPr>
          <p:spPr bwMode="auto">
            <a:xfrm>
              <a:off x="1140" y="1752"/>
              <a:ext cx="4296" cy="1302"/>
            </a:xfrm>
            <a:custGeom>
              <a:avLst/>
              <a:gdLst>
                <a:gd name="T0" fmla="*/ 84 w 4296"/>
                <a:gd name="T1" fmla="*/ 516 h 1302"/>
                <a:gd name="T2" fmla="*/ 744 w 4296"/>
                <a:gd name="T3" fmla="*/ 1230 h 1302"/>
                <a:gd name="T4" fmla="*/ 2280 w 4296"/>
                <a:gd name="T5" fmla="*/ 6 h 1302"/>
                <a:gd name="T6" fmla="*/ 4296 w 4296"/>
                <a:gd name="T7" fmla="*/ 414 h 1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96"/>
                <a:gd name="T13" fmla="*/ 0 h 1302"/>
                <a:gd name="T14" fmla="*/ 4296 w 4296"/>
                <a:gd name="T15" fmla="*/ 1302 h 1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96" h="1302">
                  <a:moveTo>
                    <a:pt x="84" y="516"/>
                  </a:moveTo>
                  <a:cubicBezTo>
                    <a:pt x="206" y="634"/>
                    <a:pt x="0" y="1158"/>
                    <a:pt x="744" y="1230"/>
                  </a:cubicBezTo>
                  <a:cubicBezTo>
                    <a:pt x="1488" y="1302"/>
                    <a:pt x="2004" y="0"/>
                    <a:pt x="2280" y="6"/>
                  </a:cubicBezTo>
                  <a:cubicBezTo>
                    <a:pt x="2556" y="12"/>
                    <a:pt x="3876" y="329"/>
                    <a:pt x="4296" y="41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02" name="Group 40"/>
            <p:cNvGrpSpPr>
              <a:grpSpLocks/>
            </p:cNvGrpSpPr>
            <p:nvPr/>
          </p:nvGrpSpPr>
          <p:grpSpPr bwMode="auto">
            <a:xfrm rot="-6873873">
              <a:off x="5455" y="2111"/>
              <a:ext cx="118" cy="150"/>
              <a:chOff x="4944" y="1674"/>
              <a:chExt cx="118" cy="150"/>
            </a:xfrm>
          </p:grpSpPr>
          <p:sp>
            <p:nvSpPr>
              <p:cNvPr id="11303" name="Line 41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Line 42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6603" name="Text Box 43"/>
          <p:cNvSpPr txBox="1">
            <a:spLocks noChangeArrowheads="1"/>
          </p:cNvSpPr>
          <p:nvPr/>
        </p:nvSpPr>
        <p:spPr bwMode="auto">
          <a:xfrm>
            <a:off x="7613650" y="3657600"/>
            <a:ext cx="15303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motor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(GSE)</a:t>
            </a:r>
          </a:p>
        </p:txBody>
      </p:sp>
      <p:grpSp>
        <p:nvGrpSpPr>
          <p:cNvPr id="11288" name="Group 44"/>
          <p:cNvGrpSpPr>
            <a:grpSpLocks/>
          </p:cNvGrpSpPr>
          <p:nvPr/>
        </p:nvGrpSpPr>
        <p:grpSpPr bwMode="auto">
          <a:xfrm>
            <a:off x="1793875" y="2482850"/>
            <a:ext cx="282575" cy="1092200"/>
            <a:chOff x="1130" y="1564"/>
            <a:chExt cx="178" cy="688"/>
          </a:xfrm>
        </p:grpSpPr>
        <p:sp>
          <p:nvSpPr>
            <p:cNvPr id="66605" name="Freeform 45"/>
            <p:cNvSpPr>
              <a:spLocks/>
            </p:cNvSpPr>
            <p:nvPr/>
          </p:nvSpPr>
          <p:spPr bwMode="auto">
            <a:xfrm>
              <a:off x="1173" y="1564"/>
              <a:ext cx="135" cy="53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9" y="264"/>
                </a:cxn>
                <a:cxn ang="0">
                  <a:pos x="19" y="538"/>
                </a:cxn>
              </a:cxnLst>
              <a:rect l="0" t="0" r="r" b="b"/>
              <a:pathLst>
                <a:path w="135" h="538">
                  <a:moveTo>
                    <a:pt x="135" y="0"/>
                  </a:moveTo>
                  <a:cubicBezTo>
                    <a:pt x="125" y="43"/>
                    <a:pt x="38" y="175"/>
                    <a:pt x="19" y="264"/>
                  </a:cubicBezTo>
                  <a:cubicBezTo>
                    <a:pt x="0" y="354"/>
                    <a:pt x="19" y="482"/>
                    <a:pt x="19" y="538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 type="oval" w="med" len="med"/>
              <a:tailEnd type="non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1298" name="Group 46"/>
            <p:cNvGrpSpPr>
              <a:grpSpLocks/>
            </p:cNvGrpSpPr>
            <p:nvPr/>
          </p:nvGrpSpPr>
          <p:grpSpPr bwMode="auto">
            <a:xfrm rot="-2925465">
              <a:off x="1146" y="2118"/>
              <a:ext cx="118" cy="150"/>
              <a:chOff x="4944" y="1674"/>
              <a:chExt cx="118" cy="150"/>
            </a:xfrm>
          </p:grpSpPr>
          <p:sp>
            <p:nvSpPr>
              <p:cNvPr id="66607" name="Line 47"/>
              <p:cNvSpPr>
                <a:spLocks noChangeShapeType="1"/>
              </p:cNvSpPr>
              <p:nvPr/>
            </p:nvSpPr>
            <p:spPr bwMode="auto">
              <a:xfrm flipH="1">
                <a:off x="4944" y="1673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608" name="Line 48"/>
              <p:cNvSpPr>
                <a:spLocks noChangeShapeType="1"/>
              </p:cNvSpPr>
              <p:nvPr/>
            </p:nvSpPr>
            <p:spPr bwMode="auto">
              <a:xfrm flipH="1">
                <a:off x="5040" y="1679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2036763" y="2471738"/>
            <a:ext cx="12160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FF00"/>
                </a:solidFill>
              </a:rPr>
              <a:t>CNS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FF00"/>
                </a:solidFill>
              </a:rPr>
              <a:t>inter-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i="1">
                <a:solidFill>
                  <a:srgbClr val="00FF00"/>
                </a:solidFill>
              </a:rPr>
              <a:t>neuron</a:t>
            </a:r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87313" y="5664200"/>
            <a:ext cx="2368550" cy="9556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Mixed Spinal</a:t>
            </a:r>
          </a:p>
          <a:p>
            <a:pPr algn="ctr">
              <a:defRPr/>
            </a:pPr>
            <a:r>
              <a:rPr lang="en-US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Nerve</a:t>
            </a:r>
          </a:p>
        </p:txBody>
      </p:sp>
      <p:sp>
        <p:nvSpPr>
          <p:cNvPr id="11291" name="Text Box 51"/>
          <p:cNvSpPr txBox="1">
            <a:spLocks noChangeArrowheads="1"/>
          </p:cNvSpPr>
          <p:nvPr/>
        </p:nvSpPr>
        <p:spPr bwMode="auto">
          <a:xfrm>
            <a:off x="3200400" y="49530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gray ramus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communicans</a:t>
            </a:r>
          </a:p>
        </p:txBody>
      </p:sp>
      <p:sp>
        <p:nvSpPr>
          <p:cNvPr id="11292" name="Text Box 52"/>
          <p:cNvSpPr txBox="1">
            <a:spLocks noChangeArrowheads="1"/>
          </p:cNvSpPr>
          <p:nvPr/>
        </p:nvSpPr>
        <p:spPr bwMode="auto">
          <a:xfrm>
            <a:off x="6858000" y="53340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white ramus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communicans</a:t>
            </a:r>
          </a:p>
        </p:txBody>
      </p:sp>
      <p:sp>
        <p:nvSpPr>
          <p:cNvPr id="11293" name="Text Box 53"/>
          <p:cNvSpPr txBox="1">
            <a:spLocks noChangeArrowheads="1"/>
          </p:cNvSpPr>
          <p:nvPr/>
        </p:nvSpPr>
        <p:spPr bwMode="auto">
          <a:xfrm>
            <a:off x="2819400" y="6019800"/>
            <a:ext cx="1538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969696"/>
                </a:solidFill>
              </a:rPr>
              <a:t>sympathetic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>
                <a:solidFill>
                  <a:srgbClr val="969696"/>
                </a:solidFill>
              </a:rPr>
              <a:t>ganglion</a:t>
            </a:r>
          </a:p>
        </p:txBody>
      </p:sp>
      <p:sp>
        <p:nvSpPr>
          <p:cNvPr id="66614" name="Line 54"/>
          <p:cNvSpPr>
            <a:spLocks noChangeShapeType="1"/>
          </p:cNvSpPr>
          <p:nvPr/>
        </p:nvSpPr>
        <p:spPr bwMode="auto">
          <a:xfrm flipV="1">
            <a:off x="4343400" y="5638800"/>
            <a:ext cx="762000" cy="477838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615" name="Line 55"/>
          <p:cNvSpPr>
            <a:spLocks noChangeShapeType="1"/>
          </p:cNvSpPr>
          <p:nvPr/>
        </p:nvSpPr>
        <p:spPr bwMode="auto">
          <a:xfrm flipH="1">
            <a:off x="4876800" y="4600575"/>
            <a:ext cx="923925" cy="657225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>
            <a:outerShdw dist="28398" dir="69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616" name="Line 56"/>
          <p:cNvSpPr>
            <a:spLocks noChangeShapeType="1"/>
          </p:cNvSpPr>
          <p:nvPr/>
        </p:nvSpPr>
        <p:spPr bwMode="auto">
          <a:xfrm>
            <a:off x="6551613" y="4152900"/>
            <a:ext cx="373062" cy="1362075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>
            <a:outerShdw dist="28398" dir="69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udrone's spinal ne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3152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648200" y="1295400"/>
            <a:ext cx="849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spinal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nerve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410200" y="609600"/>
            <a:ext cx="88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dorsal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ramus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781800" y="38100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ventral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ramus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200400" y="49530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gray ramus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communicans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6858000" y="53340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white ramus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communicans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2819400" y="6019800"/>
            <a:ext cx="1538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sympathetic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ganglion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57200" y="1066800"/>
            <a:ext cx="2062163" cy="2149475"/>
            <a:chOff x="457200" y="1066800"/>
            <a:chExt cx="2062163" cy="2149475"/>
          </a:xfrm>
        </p:grpSpPr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457200" y="1066800"/>
              <a:ext cx="206216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dirty="0" err="1"/>
                <a:t>intermediolateral</a:t>
              </a:r>
              <a:endParaRPr lang="en-US" sz="2000" dirty="0"/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dirty="0"/>
                <a:t>gray column</a:t>
              </a:r>
            </a:p>
          </p:txBody>
        </p:sp>
        <p:sp>
          <p:nvSpPr>
            <p:cNvPr id="67596" name="Freeform 12"/>
            <p:cNvSpPr>
              <a:spLocks/>
            </p:cNvSpPr>
            <p:nvPr/>
          </p:nvSpPr>
          <p:spPr bwMode="auto">
            <a:xfrm>
              <a:off x="1447800" y="1676400"/>
              <a:ext cx="500063" cy="153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3" y="922"/>
                </a:cxn>
              </a:cxnLst>
              <a:rect l="0" t="0" r="r" b="b"/>
              <a:pathLst>
                <a:path w="363" h="922">
                  <a:moveTo>
                    <a:pt x="0" y="0"/>
                  </a:moveTo>
                  <a:lnTo>
                    <a:pt x="363" y="92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5334000" y="1905000"/>
            <a:ext cx="3333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V="1">
            <a:off x="4343400" y="5638800"/>
            <a:ext cx="762000" cy="477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H="1">
            <a:off x="4876800" y="4600575"/>
            <a:ext cx="92392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69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6551613" y="4152900"/>
            <a:ext cx="373062" cy="136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69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601" name="Freeform 17"/>
          <p:cNvSpPr>
            <a:spLocks/>
          </p:cNvSpPr>
          <p:nvPr/>
        </p:nvSpPr>
        <p:spPr bwMode="auto">
          <a:xfrm flipH="1">
            <a:off x="7264400" y="3254375"/>
            <a:ext cx="112713" cy="595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" y="420"/>
              </a:cxn>
            </a:cxnLst>
            <a:rect l="0" t="0" r="r" b="b"/>
            <a:pathLst>
              <a:path w="39" h="420">
                <a:moveTo>
                  <a:pt x="0" y="0"/>
                </a:moveTo>
                <a:lnTo>
                  <a:pt x="39" y="42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28398" dir="3806097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H="1" flipV="1">
            <a:off x="5867400" y="1219200"/>
            <a:ext cx="549275" cy="1227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0" y="0"/>
            <a:ext cx="9070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of spinal nerves: Sympathetic pathways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402263" y="2811463"/>
            <a:ext cx="3217862" cy="2963862"/>
            <a:chOff x="3403" y="1771"/>
            <a:chExt cx="2027" cy="1867"/>
          </a:xfrm>
        </p:grpSpPr>
        <p:sp>
          <p:nvSpPr>
            <p:cNvPr id="12313" name="Freeform 19"/>
            <p:cNvSpPr>
              <a:spLocks/>
            </p:cNvSpPr>
            <p:nvPr/>
          </p:nvSpPr>
          <p:spPr bwMode="auto">
            <a:xfrm>
              <a:off x="3403" y="1771"/>
              <a:ext cx="1871" cy="1867"/>
            </a:xfrm>
            <a:custGeom>
              <a:avLst/>
              <a:gdLst>
                <a:gd name="T0" fmla="*/ 0 w 1871"/>
                <a:gd name="T1" fmla="*/ 1867 h 1867"/>
                <a:gd name="T2" fmla="*/ 336 w 1871"/>
                <a:gd name="T3" fmla="*/ 701 h 1867"/>
                <a:gd name="T4" fmla="*/ 346 w 1871"/>
                <a:gd name="T5" fmla="*/ 24 h 1867"/>
                <a:gd name="T6" fmla="*/ 1871 w 1871"/>
                <a:gd name="T7" fmla="*/ 365 h 18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1867"/>
                <a:gd name="T14" fmla="*/ 1871 w 1871"/>
                <a:gd name="T15" fmla="*/ 1867 h 18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1867">
                  <a:moveTo>
                    <a:pt x="0" y="1867"/>
                  </a:moveTo>
                  <a:cubicBezTo>
                    <a:pt x="63" y="1685"/>
                    <a:pt x="298" y="1123"/>
                    <a:pt x="336" y="701"/>
                  </a:cubicBezTo>
                  <a:cubicBezTo>
                    <a:pt x="374" y="279"/>
                    <a:pt x="259" y="48"/>
                    <a:pt x="346" y="24"/>
                  </a:cubicBezTo>
                  <a:cubicBezTo>
                    <a:pt x="433" y="0"/>
                    <a:pt x="1463" y="288"/>
                    <a:pt x="1871" y="365"/>
                  </a:cubicBezTo>
                </a:path>
              </a:pathLst>
            </a:custGeom>
            <a:noFill/>
            <a:ln w="57150" cmpd="sng">
              <a:solidFill>
                <a:srgbClr val="FF00FF"/>
              </a:solidFill>
              <a:round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14" name="Group 21"/>
            <p:cNvGrpSpPr>
              <a:grpSpLocks/>
            </p:cNvGrpSpPr>
            <p:nvPr/>
          </p:nvGrpSpPr>
          <p:grpSpPr bwMode="auto">
            <a:xfrm rot="-6912068">
              <a:off x="5296" y="2081"/>
              <a:ext cx="118" cy="150"/>
              <a:chOff x="4944" y="1674"/>
              <a:chExt cx="118" cy="150"/>
            </a:xfrm>
          </p:grpSpPr>
          <p:sp>
            <p:nvSpPr>
              <p:cNvPr id="12315" name="Line 22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Line 23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7609" name="Freeform 25"/>
          <p:cNvSpPr>
            <a:spLocks/>
          </p:cNvSpPr>
          <p:nvPr/>
        </p:nvSpPr>
        <p:spPr bwMode="auto">
          <a:xfrm>
            <a:off x="1828800" y="2640013"/>
            <a:ext cx="5338763" cy="2185987"/>
          </a:xfrm>
          <a:custGeom>
            <a:avLst/>
            <a:gdLst>
              <a:gd name="T0" fmla="*/ 127 w 3363"/>
              <a:gd name="T1" fmla="*/ 403 h 1377"/>
              <a:gd name="T2" fmla="*/ 744 w 3363"/>
              <a:gd name="T3" fmla="*/ 1305 h 1377"/>
              <a:gd name="T4" fmla="*/ 2310 w 3363"/>
              <a:gd name="T5" fmla="*/ 53 h 1377"/>
              <a:gd name="T6" fmla="*/ 3294 w 3363"/>
              <a:gd name="T7" fmla="*/ 338 h 1377"/>
              <a:gd name="T8" fmla="*/ 0 60000 65536"/>
              <a:gd name="T9" fmla="*/ 0 60000 65536"/>
              <a:gd name="T10" fmla="*/ 0 60000 65536"/>
              <a:gd name="T11" fmla="*/ 0 60000 65536"/>
              <a:gd name="T12" fmla="*/ 0 w 3363"/>
              <a:gd name="T13" fmla="*/ 0 h 1377"/>
              <a:gd name="T14" fmla="*/ 3363 w 3363"/>
              <a:gd name="T15" fmla="*/ 1377 h 1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3" h="1377">
                <a:moveTo>
                  <a:pt x="127" y="403"/>
                </a:moveTo>
                <a:cubicBezTo>
                  <a:pt x="143" y="581"/>
                  <a:pt x="0" y="1233"/>
                  <a:pt x="744" y="1305"/>
                </a:cubicBezTo>
                <a:cubicBezTo>
                  <a:pt x="1488" y="1377"/>
                  <a:pt x="2025" y="106"/>
                  <a:pt x="2310" y="53"/>
                </a:cubicBezTo>
                <a:cubicBezTo>
                  <a:pt x="2595" y="0"/>
                  <a:pt x="3363" y="182"/>
                  <a:pt x="3294" y="338"/>
                </a:cubicBezTo>
              </a:path>
            </a:pathLst>
          </a:custGeom>
          <a:noFill/>
          <a:ln w="57150" cmpd="sng">
            <a:solidFill>
              <a:srgbClr val="FF6633"/>
            </a:solidFill>
            <a:round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362575" y="3162300"/>
            <a:ext cx="1703388" cy="2600325"/>
            <a:chOff x="3378" y="1992"/>
            <a:chExt cx="1073" cy="1638"/>
          </a:xfrm>
        </p:grpSpPr>
        <p:grpSp>
          <p:nvGrpSpPr>
            <p:cNvPr id="12309" name="Group 26"/>
            <p:cNvGrpSpPr>
              <a:grpSpLocks/>
            </p:cNvGrpSpPr>
            <p:nvPr/>
          </p:nvGrpSpPr>
          <p:grpSpPr bwMode="auto">
            <a:xfrm>
              <a:off x="3378" y="3480"/>
              <a:ext cx="118" cy="150"/>
              <a:chOff x="4944" y="1674"/>
              <a:chExt cx="118" cy="150"/>
            </a:xfrm>
          </p:grpSpPr>
          <p:sp>
            <p:nvSpPr>
              <p:cNvPr id="12311" name="Line 27"/>
              <p:cNvSpPr>
                <a:spLocks noChangeShapeType="1"/>
              </p:cNvSpPr>
              <p:nvPr/>
            </p:nvSpPr>
            <p:spPr bwMode="auto">
              <a:xfrm flipH="1">
                <a:off x="4944" y="1674"/>
                <a:ext cx="114" cy="54"/>
              </a:xfrm>
              <a:prstGeom prst="line">
                <a:avLst/>
              </a:prstGeom>
              <a:noFill/>
              <a:ln w="38100">
                <a:solidFill>
                  <a:srgbClr val="FF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Line 28"/>
              <p:cNvSpPr>
                <a:spLocks noChangeShapeType="1"/>
              </p:cNvSpPr>
              <p:nvPr/>
            </p:nvSpPr>
            <p:spPr bwMode="auto">
              <a:xfrm flipH="1">
                <a:off x="5040" y="1680"/>
                <a:ext cx="22" cy="144"/>
              </a:xfrm>
              <a:prstGeom prst="line">
                <a:avLst/>
              </a:prstGeom>
              <a:noFill/>
              <a:ln w="38100">
                <a:solidFill>
                  <a:srgbClr val="FF66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0" name="Freeform 30"/>
            <p:cNvSpPr>
              <a:spLocks/>
            </p:cNvSpPr>
            <p:nvPr/>
          </p:nvSpPr>
          <p:spPr bwMode="auto">
            <a:xfrm>
              <a:off x="3494" y="1992"/>
              <a:ext cx="957" cy="1491"/>
            </a:xfrm>
            <a:custGeom>
              <a:avLst/>
              <a:gdLst>
                <a:gd name="T0" fmla="*/ 0 w 957"/>
                <a:gd name="T1" fmla="*/ 1491 h 1491"/>
                <a:gd name="T2" fmla="*/ 957 w 957"/>
                <a:gd name="T3" fmla="*/ 0 h 1491"/>
                <a:gd name="T4" fmla="*/ 0 60000 65536"/>
                <a:gd name="T5" fmla="*/ 0 60000 65536"/>
                <a:gd name="T6" fmla="*/ 0 w 957"/>
                <a:gd name="T7" fmla="*/ 0 h 1491"/>
                <a:gd name="T8" fmla="*/ 957 w 957"/>
                <a:gd name="T9" fmla="*/ 1491 h 14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57" h="1491">
                  <a:moveTo>
                    <a:pt x="0" y="1491"/>
                  </a:moveTo>
                  <a:lnTo>
                    <a:pt x="957" y="0"/>
                  </a:lnTo>
                </a:path>
              </a:pathLst>
            </a:custGeom>
            <a:noFill/>
            <a:ln w="57150" cmpd="sng">
              <a:solidFill>
                <a:srgbClr val="FF6633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symp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1913"/>
            <a:ext cx="8686800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162800" y="6553200"/>
            <a:ext cx="1803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886200" y="914400"/>
            <a:ext cx="175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00" b="1">
                <a:solidFill>
                  <a:srgbClr val="FF0000"/>
                </a:solidFill>
              </a:rPr>
              <a:t>somatic tissues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600">
                <a:solidFill>
                  <a:srgbClr val="FF0000"/>
                </a:solidFill>
              </a:rPr>
              <a:t>(body wall, limbs)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553200" y="914400"/>
            <a:ext cx="16986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00" b="1">
                <a:solidFill>
                  <a:srgbClr val="FF0000"/>
                </a:solidFill>
              </a:rPr>
              <a:t>visceral tissues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600">
                <a:solidFill>
                  <a:srgbClr val="FF0000"/>
                </a:solidFill>
              </a:rPr>
              <a:t>(organs)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228600" y="0"/>
            <a:ext cx="8736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Sympathetic System: Preganglionic Cell Bodies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152400" y="533400"/>
            <a:ext cx="3597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• Preganglionic cell bodies in </a:t>
            </a:r>
          </a:p>
          <a:p>
            <a:pPr eaLnBrk="1" hangingPunct="1"/>
            <a:r>
              <a:rPr lang="en-US" sz="2000" dirty="0"/>
              <a:t>	</a:t>
            </a:r>
            <a:r>
              <a:rPr lang="en-US" sz="2000" dirty="0" err="1"/>
              <a:t>intermediolateral</a:t>
            </a:r>
            <a:r>
              <a:rPr lang="en-US" sz="2000" dirty="0"/>
              <a:t> gray</a:t>
            </a:r>
          </a:p>
          <a:p>
            <a:pPr eaLnBrk="1" hangingPunct="1"/>
            <a:r>
              <a:rPr lang="en-US" sz="2000" dirty="0"/>
              <a:t>• T1 </a:t>
            </a:r>
            <a:r>
              <a:rPr lang="en-US" sz="2000" dirty="0" smtClean="0"/>
              <a:t>– </a:t>
            </a:r>
            <a:r>
              <a:rPr lang="en-US" sz="2000" dirty="0"/>
              <a:t>L2/L3</a:t>
            </a:r>
          </a:p>
          <a:p>
            <a:pPr eaLnBrk="1" hangingPunct="1"/>
            <a:r>
              <a:rPr lang="en-US" sz="2000" dirty="0"/>
              <a:t>• </a:t>
            </a:r>
            <a:r>
              <a:rPr lang="en-US" sz="2000" dirty="0" err="1"/>
              <a:t>Somatotopic</a:t>
            </a:r>
            <a:r>
              <a:rPr lang="en-US" sz="2000" dirty="0"/>
              <a:t> organization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133600" y="1905000"/>
            <a:ext cx="2025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800" b="1" dirty="0" err="1">
                <a:solidFill>
                  <a:srgbClr val="FF0000"/>
                </a:solidFill>
              </a:rPr>
              <a:t>intermediolateral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1800" b="1" dirty="0">
                <a:solidFill>
                  <a:srgbClr val="FF0000"/>
                </a:solidFill>
              </a:rPr>
              <a:t>gray columns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1676400" y="4724400"/>
            <a:ext cx="8572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800" b="1">
                <a:solidFill>
                  <a:srgbClr val="FF0000"/>
                </a:solidFill>
              </a:rPr>
              <a:t>lateral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800" b="1">
                <a:solidFill>
                  <a:srgbClr val="FF0000"/>
                </a:solidFill>
              </a:rPr>
              <a:t>horn</a:t>
            </a:r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84138" y="4365625"/>
            <a:ext cx="7810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800" b="1">
                <a:solidFill>
                  <a:srgbClr val="FF0000"/>
                </a:solidFill>
              </a:rPr>
              <a:t>T1 –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800" b="1">
                <a:solidFill>
                  <a:srgbClr val="FF0000"/>
                </a:solidFill>
              </a:rPr>
              <a:t>L2/L3</a:t>
            </a:r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4267200" y="1600200"/>
            <a:ext cx="1003300" cy="5059363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6096000" y="1581150"/>
            <a:ext cx="2819400" cy="5078413"/>
          </a:xfrm>
          <a:prstGeom prst="rect">
            <a:avLst/>
          </a:prstGeom>
          <a:solidFill>
            <a:srgbClr val="FF9999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Text Box 18"/>
          <p:cNvSpPr txBox="1">
            <a:spLocks noChangeArrowheads="1"/>
          </p:cNvSpPr>
          <p:nvPr/>
        </p:nvSpPr>
        <p:spPr bwMode="auto">
          <a:xfrm>
            <a:off x="212725" y="5678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184150" y="5551488"/>
            <a:ext cx="3870325" cy="1200150"/>
          </a:xfrm>
          <a:prstGeom prst="rect">
            <a:avLst/>
          </a:prstGeom>
          <a:solidFill>
            <a:srgbClr val="CCFFCC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u="sng" dirty="0">
                <a:solidFill>
                  <a:srgbClr val="0000FF"/>
                </a:solidFill>
              </a:rPr>
              <a:t>Clinical Relevance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</a:rPr>
              <a:t>» dysfunction due to cord injury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</a:rPr>
              <a:t>» spinal nerve impingement &amp; OMM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</a:rPr>
              <a:t>» referred pain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1" grpId="0"/>
      <p:bldP spid="68622" grpId="0"/>
      <p:bldP spid="68624" grpId="0" animBg="1"/>
      <p:bldP spid="68625" grpId="0" animBg="1"/>
      <p:bldP spid="686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7013" y="0"/>
            <a:ext cx="8916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Sympathetic System: Postganglionic Cell Bodies</a:t>
            </a:r>
          </a:p>
        </p:txBody>
      </p:sp>
      <p:pic>
        <p:nvPicPr>
          <p:cNvPr id="14339" name="Picture 6" descr="symp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11477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7315200" y="1371600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</a:rPr>
              <a:t>Paravertebral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</a:rPr>
              <a:t>ganglia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7162800" y="3962400"/>
            <a:ext cx="198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 dirty="0" err="1"/>
              <a:t>Prevertebral</a:t>
            </a:r>
            <a:r>
              <a:rPr lang="en-US" sz="2000" dirty="0"/>
              <a:t> </a:t>
            </a:r>
            <a:r>
              <a:rPr lang="en-US" sz="2000" u="sng" dirty="0"/>
              <a:t>ganglia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• celiac ganglion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• sup. </a:t>
            </a:r>
            <a:r>
              <a:rPr lang="en-US" sz="1800" dirty="0" err="1"/>
              <a:t>mesent</a:t>
            </a:r>
            <a:r>
              <a:rPr lang="en-US" sz="1800" dirty="0"/>
              <a:t>. g.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• inf. </a:t>
            </a:r>
            <a:r>
              <a:rPr lang="en-US" sz="1800" dirty="0" err="1"/>
              <a:t>mesent</a:t>
            </a:r>
            <a:r>
              <a:rPr lang="en-US" sz="1800" dirty="0"/>
              <a:t>. g.</a:t>
            </a: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7772400" y="59436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aorta</a:t>
            </a:r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6702425" y="5572125"/>
            <a:ext cx="1069975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5400" dir="54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flipV="1">
            <a:off x="6759575" y="5162550"/>
            <a:ext cx="447675" cy="34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6740525" y="4533900"/>
            <a:ext cx="504825" cy="396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6740525" y="4254500"/>
            <a:ext cx="511175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937375" y="2667000"/>
            <a:ext cx="2130425" cy="666750"/>
            <a:chOff x="6937375" y="2667000"/>
            <a:chExt cx="2130425" cy="666750"/>
          </a:xfrm>
        </p:grpSpPr>
        <p:sp>
          <p:nvSpPr>
            <p:cNvPr id="69644" name="Text Box 12"/>
            <p:cNvSpPr txBox="1">
              <a:spLocks noChangeArrowheads="1"/>
            </p:cNvSpPr>
            <p:nvPr/>
          </p:nvSpPr>
          <p:spPr bwMode="auto">
            <a:xfrm>
              <a:off x="7473950" y="2667000"/>
              <a:ext cx="1593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dirty="0">
                  <a:solidFill>
                    <a:srgbClr val="FF0000"/>
                  </a:solidFill>
                </a:rPr>
                <a:t>sympathetic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dirty="0">
                  <a:solidFill>
                    <a:srgbClr val="FF0000"/>
                  </a:solidFill>
                </a:rPr>
                <a:t>trunk (chain)</a:t>
              </a:r>
            </a:p>
          </p:txBody>
        </p:sp>
        <p:sp>
          <p:nvSpPr>
            <p:cNvPr id="69649" name="Line 17"/>
            <p:cNvSpPr>
              <a:spLocks noChangeShapeType="1"/>
            </p:cNvSpPr>
            <p:nvPr/>
          </p:nvSpPr>
          <p:spPr bwMode="auto">
            <a:xfrm flipV="1">
              <a:off x="6937375" y="2994025"/>
              <a:ext cx="561975" cy="3397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dist="17961" dir="81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6924675" y="1873250"/>
            <a:ext cx="587375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50" name="Line 19"/>
          <p:cNvSpPr>
            <a:spLocks noChangeShapeType="1"/>
          </p:cNvSpPr>
          <p:nvPr/>
        </p:nvSpPr>
        <p:spPr bwMode="auto">
          <a:xfrm flipV="1">
            <a:off x="6950075" y="1857375"/>
            <a:ext cx="720725" cy="136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>
            <a:off x="6975475" y="1066800"/>
            <a:ext cx="523875" cy="809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52" name="Text Box 21"/>
          <p:cNvSpPr txBox="1">
            <a:spLocks noChangeArrowheads="1"/>
          </p:cNvSpPr>
          <p:nvPr/>
        </p:nvSpPr>
        <p:spPr bwMode="auto">
          <a:xfrm>
            <a:off x="365125" y="649288"/>
            <a:ext cx="527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53" name="Text Box 22"/>
          <p:cNvSpPr txBox="1">
            <a:spLocks noChangeArrowheads="1"/>
          </p:cNvSpPr>
          <p:nvPr/>
        </p:nvSpPr>
        <p:spPr bwMode="auto">
          <a:xfrm>
            <a:off x="0" y="457200"/>
            <a:ext cx="640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/>
              <a:t>1. Paravertebral ganglia</a:t>
            </a:r>
          </a:p>
          <a:p>
            <a:pPr eaLnBrk="1" hangingPunct="1"/>
            <a:r>
              <a:rPr lang="en-US" sz="2000"/>
              <a:t>• Located along sides of vertebrae</a:t>
            </a:r>
          </a:p>
          <a:p>
            <a:pPr eaLnBrk="1" hangingPunct="1"/>
            <a:r>
              <a:rPr lang="en-US" sz="2000"/>
              <a:t>• United by preganglionics into Sympathetic Trunk</a:t>
            </a:r>
          </a:p>
          <a:p>
            <a:pPr eaLnBrk="1" hangingPunct="1"/>
            <a:r>
              <a:rPr lang="en-US" sz="2000"/>
              <a:t>• Preganglionic neurons are thoracolumbar (T1–L2/L3) 	but postganglionic neurons are cervical to coccyx</a:t>
            </a:r>
          </a:p>
          <a:p>
            <a:pPr eaLnBrk="1" hangingPunct="1"/>
            <a:r>
              <a:rPr lang="en-US" sz="2000"/>
              <a:t>• Some preganglionics ascend or descend in trunk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676400" y="2489200"/>
            <a:ext cx="3575050" cy="1824038"/>
            <a:chOff x="1676400" y="2489200"/>
            <a:chExt cx="3575050" cy="1824038"/>
          </a:xfrm>
        </p:grpSpPr>
        <p:pic>
          <p:nvPicPr>
            <p:cNvPr id="69657" name="Picture 25" descr="symp_SN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489200"/>
              <a:ext cx="2889250" cy="182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59" name="Text Box 27"/>
            <p:cNvSpPr txBox="1">
              <a:spLocks noChangeArrowheads="1"/>
            </p:cNvSpPr>
            <p:nvPr/>
          </p:nvSpPr>
          <p:spPr bwMode="auto">
            <a:xfrm>
              <a:off x="3962400" y="3403600"/>
              <a:ext cx="1289050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synapse at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same level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2400" y="4318000"/>
            <a:ext cx="2889250" cy="2179638"/>
            <a:chOff x="152400" y="4318000"/>
            <a:chExt cx="2889250" cy="2179638"/>
          </a:xfrm>
        </p:grpSpPr>
        <p:pic>
          <p:nvPicPr>
            <p:cNvPr id="69658" name="Picture 26" descr="symp_SN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318000"/>
              <a:ext cx="2889250" cy="197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0" name="Text Box 28"/>
            <p:cNvSpPr txBox="1">
              <a:spLocks noChangeArrowheads="1"/>
            </p:cNvSpPr>
            <p:nvPr/>
          </p:nvSpPr>
          <p:spPr bwMode="auto">
            <a:xfrm>
              <a:off x="206375" y="5662613"/>
              <a:ext cx="1352550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ascend to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synapse at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higher level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24200" y="4343400"/>
            <a:ext cx="2889250" cy="2260600"/>
            <a:chOff x="3124200" y="4343400"/>
            <a:chExt cx="2889250" cy="2260600"/>
          </a:xfrm>
        </p:grpSpPr>
        <p:pic>
          <p:nvPicPr>
            <p:cNvPr id="69656" name="Picture 24" descr="symp_SN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343400"/>
              <a:ext cx="2889250" cy="226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2" name="Text Box 30"/>
            <p:cNvSpPr txBox="1">
              <a:spLocks noChangeArrowheads="1"/>
            </p:cNvSpPr>
            <p:nvPr/>
          </p:nvSpPr>
          <p:spPr bwMode="auto">
            <a:xfrm>
              <a:off x="3279775" y="5662613"/>
              <a:ext cx="1301750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800" dirty="0">
                  <a:solidFill>
                    <a:srgbClr val="FF0000"/>
                  </a:solidFill>
                </a:rPr>
                <a:t>descend to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800" dirty="0">
                  <a:solidFill>
                    <a:srgbClr val="FF0000"/>
                  </a:solidFill>
                </a:rPr>
                <a:t>synapse at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800" dirty="0">
                  <a:solidFill>
                    <a:srgbClr val="FF0000"/>
                  </a:solidFill>
                </a:rPr>
                <a:t>lower level</a:t>
              </a:r>
            </a:p>
          </p:txBody>
        </p:sp>
      </p:grpSp>
      <p:sp>
        <p:nvSpPr>
          <p:cNvPr id="14360" name="Text Box 31"/>
          <p:cNvSpPr txBox="1">
            <a:spLocks noChangeArrowheads="1"/>
          </p:cNvSpPr>
          <p:nvPr/>
        </p:nvSpPr>
        <p:spPr bwMode="auto">
          <a:xfrm>
            <a:off x="716280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27013" y="0"/>
            <a:ext cx="8916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Sympathetic System: Postganglionic Cell Bodies</a:t>
            </a:r>
          </a:p>
        </p:txBody>
      </p:sp>
      <p:pic>
        <p:nvPicPr>
          <p:cNvPr id="15363" name="Picture 5" descr="symp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11477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7315200" y="1371600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Paravertebral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ganglia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7162800" y="3962400"/>
            <a:ext cx="198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</a:rPr>
              <a:t>Prevertebral </a:t>
            </a:r>
            <a:r>
              <a:rPr lang="en-US" sz="2000" u="sng">
                <a:solidFill>
                  <a:srgbClr val="FF0000"/>
                </a:solidFill>
              </a:rPr>
              <a:t>ganglia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rgbClr val="FF0000"/>
                </a:solidFill>
              </a:rPr>
              <a:t>• celiac ganglion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rgbClr val="FF0000"/>
                </a:solidFill>
              </a:rPr>
              <a:t>• sup. mesent. g.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rgbClr val="FF0000"/>
                </a:solidFill>
              </a:rPr>
              <a:t>• inf. mesent. g.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7772400" y="59436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aorta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7473950" y="2667000"/>
            <a:ext cx="159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/>
              <a:t>sympathetic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/>
              <a:t>trunk (chain)</a:t>
            </a:r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6702425" y="5572125"/>
            <a:ext cx="1069975" cy="600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25400" dir="54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V="1">
            <a:off x="6759575" y="5162550"/>
            <a:ext cx="447675" cy="34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6740525" y="4533900"/>
            <a:ext cx="504825" cy="396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6740525" y="4254500"/>
            <a:ext cx="511175" cy="384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6937375" y="2994025"/>
            <a:ext cx="561975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V="1">
            <a:off x="6924675" y="1873250"/>
            <a:ext cx="587375" cy="885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74" name="Line 16"/>
          <p:cNvSpPr>
            <a:spLocks noChangeShapeType="1"/>
          </p:cNvSpPr>
          <p:nvPr/>
        </p:nvSpPr>
        <p:spPr bwMode="auto">
          <a:xfrm flipV="1">
            <a:off x="6950075" y="1857375"/>
            <a:ext cx="720725" cy="136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6975475" y="1066800"/>
            <a:ext cx="523875" cy="809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81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365125" y="649288"/>
            <a:ext cx="527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77" name="Text Box 19"/>
          <p:cNvSpPr txBox="1">
            <a:spLocks noChangeArrowheads="1"/>
          </p:cNvSpPr>
          <p:nvPr/>
        </p:nvSpPr>
        <p:spPr bwMode="auto">
          <a:xfrm>
            <a:off x="0" y="914400"/>
            <a:ext cx="640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/>
              <a:t>2. Prevertebral (preaortic) ganglia</a:t>
            </a:r>
          </a:p>
          <a:p>
            <a:pPr eaLnBrk="1" hangingPunct="1"/>
            <a:r>
              <a:rPr lang="en-US" sz="2000"/>
              <a:t>• Located anterior to abdominal aorta, in plexuses 	surrounding its major branches</a:t>
            </a:r>
          </a:p>
          <a:p>
            <a:pPr eaLnBrk="1" hangingPunct="1"/>
            <a:r>
              <a:rPr lang="en-US" sz="2000"/>
              <a:t>• Preganglionics reach prevertebral ganglia via 	abdominopelvic splanchnic nerves</a:t>
            </a:r>
          </a:p>
        </p:txBody>
      </p:sp>
      <p:sp>
        <p:nvSpPr>
          <p:cNvPr id="15378" name="Text Box 26"/>
          <p:cNvSpPr txBox="1">
            <a:spLocks noChangeArrowheads="1"/>
          </p:cNvSpPr>
          <p:nvPr/>
        </p:nvSpPr>
        <p:spPr bwMode="auto">
          <a:xfrm>
            <a:off x="716280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5800" y="3048000"/>
            <a:ext cx="4572000" cy="2816225"/>
            <a:chOff x="685800" y="3048000"/>
            <a:chExt cx="4572000" cy="2816225"/>
          </a:xfrm>
        </p:grpSpPr>
        <p:pic>
          <p:nvPicPr>
            <p:cNvPr id="74789" name="Picture 37" descr="symp_SN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048000"/>
              <a:ext cx="3886200" cy="271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90" name="Text Box 38"/>
            <p:cNvSpPr txBox="1">
              <a:spLocks noChangeArrowheads="1"/>
            </p:cNvSpPr>
            <p:nvPr/>
          </p:nvSpPr>
          <p:spPr bwMode="auto">
            <a:xfrm>
              <a:off x="685800" y="5029200"/>
              <a:ext cx="1771650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800" dirty="0" err="1">
                  <a:solidFill>
                    <a:srgbClr val="FF0000"/>
                  </a:solidFill>
                </a:rPr>
                <a:t>abdominopelvic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800" dirty="0" err="1">
                  <a:solidFill>
                    <a:srgbClr val="FF0000"/>
                  </a:solidFill>
                </a:rPr>
                <a:t>splanchnic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800" dirty="0">
                  <a:solidFill>
                    <a:srgbClr val="FF0000"/>
                  </a:solidFill>
                </a:rPr>
                <a:t>nerve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ymp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97238" y="0"/>
            <a:ext cx="5846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Sympathetic System: Summary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5240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441575" y="2870200"/>
            <a:ext cx="273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" b="1" dirty="0"/>
              <a:t>T1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447925" y="4991100"/>
            <a:ext cx="273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00" b="1"/>
              <a:t>L2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73025" y="2343150"/>
            <a:ext cx="2138363" cy="3038475"/>
            <a:chOff x="-73025" y="2343150"/>
            <a:chExt cx="2138363" cy="3038475"/>
          </a:xfrm>
        </p:grpSpPr>
        <p:sp>
          <p:nvSpPr>
            <p:cNvPr id="70666" name="Text Box 10"/>
            <p:cNvSpPr txBox="1">
              <a:spLocks noChangeArrowheads="1"/>
            </p:cNvSpPr>
            <p:nvPr/>
          </p:nvSpPr>
          <p:spPr bwMode="auto">
            <a:xfrm>
              <a:off x="-73025" y="2343150"/>
              <a:ext cx="1898650" cy="50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800" b="1">
                  <a:solidFill>
                    <a:srgbClr val="FF0000"/>
                  </a:solidFill>
                </a:rPr>
                <a:t>somatic tissues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1600">
                  <a:solidFill>
                    <a:srgbClr val="FF0000"/>
                  </a:solidFill>
                </a:rPr>
                <a:t>(body wall, limbs)</a:t>
              </a:r>
            </a:p>
          </p:txBody>
        </p:sp>
        <p:sp>
          <p:nvSpPr>
            <p:cNvPr id="70668" name="Text Box 12"/>
            <p:cNvSpPr txBox="1">
              <a:spLocks noChangeArrowheads="1"/>
            </p:cNvSpPr>
            <p:nvPr/>
          </p:nvSpPr>
          <p:spPr bwMode="auto">
            <a:xfrm>
              <a:off x="0" y="3048000"/>
              <a:ext cx="1905000" cy="155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600"/>
                <a:t>postganglionics</a:t>
              </a:r>
            </a:p>
            <a:p>
              <a:pPr algn="ctr" eaLnBrk="1" hangingPunct="1"/>
              <a:r>
                <a:rPr lang="en-US" sz="1600"/>
                <a:t>via 31 spinal nerves</a:t>
              </a:r>
            </a:p>
            <a:p>
              <a:pPr algn="ctr" eaLnBrk="1" hangingPunct="1"/>
              <a:r>
                <a:rPr lang="en-US" sz="1600"/>
                <a:t>to somatic tissues of neck, body wall, and limbs</a:t>
              </a:r>
            </a:p>
          </p:txBody>
        </p:sp>
        <p:sp>
          <p:nvSpPr>
            <p:cNvPr id="70670" name="Text Box 14"/>
            <p:cNvSpPr txBox="1">
              <a:spLocks noChangeArrowheads="1"/>
            </p:cNvSpPr>
            <p:nvPr/>
          </p:nvSpPr>
          <p:spPr bwMode="auto">
            <a:xfrm>
              <a:off x="228600" y="4800600"/>
              <a:ext cx="12954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600"/>
                <a:t>sympathetic</a:t>
              </a:r>
            </a:p>
            <a:p>
              <a:pPr algn="ctr" eaLnBrk="1" hangingPunct="1"/>
              <a:r>
                <a:rPr lang="en-US" sz="1600"/>
                <a:t>trunk</a:t>
              </a:r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 flipV="1">
              <a:off x="1295400" y="4862513"/>
              <a:ext cx="769938" cy="3190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57600" y="2039938"/>
            <a:ext cx="5334000" cy="1770062"/>
            <a:chOff x="3657600" y="2039938"/>
            <a:chExt cx="5334000" cy="1770062"/>
          </a:xfrm>
        </p:grpSpPr>
        <p:sp>
          <p:nvSpPr>
            <p:cNvPr id="70675" name="Oval 19"/>
            <p:cNvSpPr>
              <a:spLocks noChangeArrowheads="1"/>
            </p:cNvSpPr>
            <p:nvPr/>
          </p:nvSpPr>
          <p:spPr bwMode="auto">
            <a:xfrm>
              <a:off x="3657600" y="2438400"/>
              <a:ext cx="304800" cy="13716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7" name="Text Box 21"/>
            <p:cNvSpPr txBox="1">
              <a:spLocks noChangeArrowheads="1"/>
            </p:cNvSpPr>
            <p:nvPr/>
          </p:nvSpPr>
          <p:spPr bwMode="auto">
            <a:xfrm>
              <a:off x="5943600" y="2209800"/>
              <a:ext cx="304800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600" u="sng">
                  <a:solidFill>
                    <a:srgbClr val="0000FF"/>
                  </a:solidFill>
                </a:rPr>
                <a:t>Cardiopulmonary Splanchnics: </a:t>
              </a:r>
              <a:r>
                <a:rPr lang="en-US" sz="1600">
                  <a:solidFill>
                    <a:srgbClr val="0000FF"/>
                  </a:solidFill>
                </a:rPr>
                <a:t>postganglionic fibers to thoracic viscera</a:t>
              </a:r>
            </a:p>
          </p:txBody>
        </p:sp>
        <p:sp>
          <p:nvSpPr>
            <p:cNvPr id="70679" name="Freeform 23"/>
            <p:cNvSpPr>
              <a:spLocks/>
            </p:cNvSpPr>
            <p:nvPr/>
          </p:nvSpPr>
          <p:spPr bwMode="auto">
            <a:xfrm>
              <a:off x="3886200" y="2039938"/>
              <a:ext cx="2133600" cy="474662"/>
            </a:xfrm>
            <a:custGeom>
              <a:avLst/>
              <a:gdLst>
                <a:gd name="T0" fmla="*/ 1344 w 1344"/>
                <a:gd name="T1" fmla="*/ 203 h 299"/>
                <a:gd name="T2" fmla="*/ 723 w 1344"/>
                <a:gd name="T3" fmla="*/ 16 h 299"/>
                <a:gd name="T4" fmla="*/ 0 w 1344"/>
                <a:gd name="T5" fmla="*/ 299 h 299"/>
                <a:gd name="T6" fmla="*/ 0 60000 65536"/>
                <a:gd name="T7" fmla="*/ 0 60000 65536"/>
                <a:gd name="T8" fmla="*/ 0 60000 65536"/>
                <a:gd name="T9" fmla="*/ 0 w 1344"/>
                <a:gd name="T10" fmla="*/ 0 h 299"/>
                <a:gd name="T11" fmla="*/ 1344 w 1344"/>
                <a:gd name="T12" fmla="*/ 299 h 2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299">
                  <a:moveTo>
                    <a:pt x="1344" y="203"/>
                  </a:moveTo>
                  <a:cubicBezTo>
                    <a:pt x="1241" y="172"/>
                    <a:pt x="947" y="0"/>
                    <a:pt x="723" y="16"/>
                  </a:cubicBezTo>
                  <a:cubicBezTo>
                    <a:pt x="499" y="32"/>
                    <a:pt x="151" y="240"/>
                    <a:pt x="0" y="299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0400" y="1524000"/>
            <a:ext cx="5943600" cy="5153025"/>
            <a:chOff x="3200400" y="1524000"/>
            <a:chExt cx="5943600" cy="5153025"/>
          </a:xfrm>
        </p:grpSpPr>
        <p:sp>
          <p:nvSpPr>
            <p:cNvPr id="70667" name="Text Box 11"/>
            <p:cNvSpPr txBox="1">
              <a:spLocks noChangeArrowheads="1"/>
            </p:cNvSpPr>
            <p:nvPr/>
          </p:nvSpPr>
          <p:spPr bwMode="auto">
            <a:xfrm>
              <a:off x="6553200" y="1524000"/>
              <a:ext cx="1885950" cy="50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800" b="1">
                  <a:solidFill>
                    <a:srgbClr val="FF0000"/>
                  </a:solidFill>
                </a:rPr>
                <a:t>visceral tissues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1600">
                  <a:solidFill>
                    <a:srgbClr val="FF0000"/>
                  </a:solidFill>
                </a:rPr>
                <a:t>(organs)</a:t>
              </a:r>
            </a:p>
          </p:txBody>
        </p:sp>
        <p:sp>
          <p:nvSpPr>
            <p:cNvPr id="70671" name="Text Box 15"/>
            <p:cNvSpPr txBox="1">
              <a:spLocks noChangeArrowheads="1"/>
            </p:cNvSpPr>
            <p:nvPr/>
          </p:nvSpPr>
          <p:spPr bwMode="auto">
            <a:xfrm>
              <a:off x="3276600" y="6096000"/>
              <a:ext cx="12954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600"/>
                <a:t>prevertebral</a:t>
              </a:r>
            </a:p>
            <a:p>
              <a:pPr algn="ctr" eaLnBrk="1" hangingPunct="1"/>
              <a:r>
                <a:rPr lang="en-US" sz="1600"/>
                <a:t>ganglia</a:t>
              </a:r>
            </a:p>
          </p:txBody>
        </p:sp>
        <p:sp>
          <p:nvSpPr>
            <p:cNvPr id="70673" name="Line 17"/>
            <p:cNvSpPr>
              <a:spLocks noChangeShapeType="1"/>
            </p:cNvSpPr>
            <p:nvPr/>
          </p:nvSpPr>
          <p:spPr bwMode="auto">
            <a:xfrm flipH="1" flipV="1">
              <a:off x="3733800" y="5638800"/>
              <a:ext cx="152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45791" dir="3378596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6" name="Oval 20"/>
            <p:cNvSpPr>
              <a:spLocks noChangeArrowheads="1"/>
            </p:cNvSpPr>
            <p:nvPr/>
          </p:nvSpPr>
          <p:spPr bwMode="auto">
            <a:xfrm>
              <a:off x="3200400" y="3810000"/>
              <a:ext cx="381000" cy="1447800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Text Box 22"/>
            <p:cNvSpPr txBox="1">
              <a:spLocks noChangeArrowheads="1"/>
            </p:cNvSpPr>
            <p:nvPr/>
          </p:nvSpPr>
          <p:spPr bwMode="auto">
            <a:xfrm>
              <a:off x="6096000" y="4038600"/>
              <a:ext cx="3048000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600" u="sng">
                  <a:solidFill>
                    <a:srgbClr val="0000FF"/>
                  </a:solidFill>
                </a:rPr>
                <a:t>Abdominopelvic Splanchnics: </a:t>
              </a:r>
              <a:r>
                <a:rPr lang="en-US" sz="1600">
                  <a:solidFill>
                    <a:srgbClr val="0000FF"/>
                  </a:solidFill>
                </a:rPr>
                <a:t>preganglionic fibers to prevertebral ganglia, postganglionic fibers to abdominopelvic viscera</a:t>
              </a:r>
            </a:p>
          </p:txBody>
        </p:sp>
        <p:sp>
          <p:nvSpPr>
            <p:cNvPr id="70680" name="Freeform 24"/>
            <p:cNvSpPr>
              <a:spLocks/>
            </p:cNvSpPr>
            <p:nvPr/>
          </p:nvSpPr>
          <p:spPr bwMode="auto">
            <a:xfrm>
              <a:off x="3582988" y="4594225"/>
              <a:ext cx="2763837" cy="249238"/>
            </a:xfrm>
            <a:custGeom>
              <a:avLst/>
              <a:gdLst>
                <a:gd name="T0" fmla="*/ 1741 w 1741"/>
                <a:gd name="T1" fmla="*/ 0 h 157"/>
                <a:gd name="T2" fmla="*/ 1043 w 1741"/>
                <a:gd name="T3" fmla="*/ 155 h 157"/>
                <a:gd name="T4" fmla="*/ 0 w 1741"/>
                <a:gd name="T5" fmla="*/ 13 h 157"/>
                <a:gd name="T6" fmla="*/ 0 60000 65536"/>
                <a:gd name="T7" fmla="*/ 0 60000 65536"/>
                <a:gd name="T8" fmla="*/ 0 60000 65536"/>
                <a:gd name="T9" fmla="*/ 0 w 1741"/>
                <a:gd name="T10" fmla="*/ 0 h 157"/>
                <a:gd name="T11" fmla="*/ 1741 w 1741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1" h="157">
                  <a:moveTo>
                    <a:pt x="1741" y="0"/>
                  </a:moveTo>
                  <a:cubicBezTo>
                    <a:pt x="1625" y="26"/>
                    <a:pt x="1333" y="153"/>
                    <a:pt x="1043" y="155"/>
                  </a:cubicBezTo>
                  <a:cubicBezTo>
                    <a:pt x="753" y="157"/>
                    <a:pt x="217" y="43"/>
                    <a:pt x="0" y="13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715000" y="0"/>
            <a:ext cx="3206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Parasympathetic</a:t>
            </a:r>
          </a:p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Pathways</a:t>
            </a:r>
          </a:p>
        </p:txBody>
      </p:sp>
      <p:pic>
        <p:nvPicPr>
          <p:cNvPr id="17411" name="Picture 5" descr="Parasymp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5410200" y="6553200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Moore’s </a:t>
            </a:r>
            <a:r>
              <a:rPr lang="en-US" sz="1400" i="1" dirty="0" smtClean="0"/>
              <a:t>COA6 </a:t>
            </a:r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5486400" y="990600"/>
            <a:ext cx="3657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u="sng"/>
              <a:t>Cranial outflow</a:t>
            </a:r>
          </a:p>
          <a:p>
            <a:pPr eaLnBrk="1" hangingPunct="1"/>
            <a:r>
              <a:rPr lang="en-US" sz="1800"/>
              <a:t>• CN III, VII, IX, X</a:t>
            </a:r>
          </a:p>
          <a:p>
            <a:pPr eaLnBrk="1" hangingPunct="1"/>
            <a:r>
              <a:rPr lang="en-US" sz="1800"/>
              <a:t>• Four ganglia in head</a:t>
            </a:r>
          </a:p>
          <a:p>
            <a:pPr eaLnBrk="1" hangingPunct="1"/>
            <a:r>
              <a:rPr lang="en-US" sz="1800"/>
              <a:t>• Vagus nerve (CN X) is major 	preganglionic parasymp. 	supply to thorax &amp; abdomen</a:t>
            </a:r>
          </a:p>
          <a:p>
            <a:pPr eaLnBrk="1" hangingPunct="1"/>
            <a:r>
              <a:rPr lang="en-US" sz="1800"/>
              <a:t>• Synapse in ganglia within 	wall of the target organs 	(e.g., 	enteric plexus of GI tract)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5486400" y="3657600"/>
            <a:ext cx="36576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u="sng"/>
              <a:t>Sacral outflow</a:t>
            </a:r>
          </a:p>
          <a:p>
            <a:pPr eaLnBrk="1" hangingPunct="1"/>
            <a:r>
              <a:rPr lang="en-US" sz="1800"/>
              <a:t>• S2–S4 via pelvic splanchnics</a:t>
            </a:r>
          </a:p>
          <a:p>
            <a:pPr eaLnBrk="1" hangingPunct="1"/>
            <a:r>
              <a:rPr lang="en-US" sz="1800"/>
              <a:t>• Hindgut, pelvic viscera, and 	external genitalia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5507038" y="4986338"/>
            <a:ext cx="3484562" cy="14747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u="sng" dirty="0">
                <a:solidFill>
                  <a:srgbClr val="0000FF"/>
                </a:solidFill>
              </a:rPr>
              <a:t>Clinical Relevance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</a:rPr>
              <a:t>» Surgery for colorectal cancer 	puts pelvic </a:t>
            </a:r>
            <a:r>
              <a:rPr lang="en-US" sz="1800" dirty="0" err="1">
                <a:solidFill>
                  <a:srgbClr val="0000FF"/>
                </a:solidFill>
              </a:rPr>
              <a:t>splanchnics</a:t>
            </a:r>
            <a:r>
              <a:rPr lang="en-US" sz="1800" dirty="0">
                <a:solidFill>
                  <a:srgbClr val="0000FF"/>
                </a:solidFill>
              </a:rPr>
              <a:t> at risk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</a:rPr>
              <a:t>» Damage causes bladder &amp; 	sexual dysfunction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/>
      <p:bldP spid="76810" grpId="0"/>
      <p:bldP spid="768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219200" y="0"/>
            <a:ext cx="6770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Visceral Afferents and Referred Pain</a:t>
            </a:r>
          </a:p>
        </p:txBody>
      </p:sp>
      <p:pic>
        <p:nvPicPr>
          <p:cNvPr id="18435" name="Picture 53" descr="visceral affe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8862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14400" y="4114800"/>
            <a:ext cx="8021638" cy="2559050"/>
            <a:chOff x="914400" y="4114800"/>
            <a:chExt cx="8021638" cy="2559050"/>
          </a:xfrm>
        </p:grpSpPr>
        <p:sp>
          <p:nvSpPr>
            <p:cNvPr id="77879" name="Text Box 55"/>
            <p:cNvSpPr txBox="1">
              <a:spLocks noChangeArrowheads="1"/>
            </p:cNvSpPr>
            <p:nvPr/>
          </p:nvSpPr>
          <p:spPr bwMode="auto">
            <a:xfrm>
              <a:off x="914400" y="4114800"/>
              <a:ext cx="7138988" cy="118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/>
                <a:t>Somatic sensation:</a:t>
              </a:r>
            </a:p>
            <a:p>
              <a:pPr eaLnBrk="1" hangingPunct="1"/>
              <a:r>
                <a:rPr lang="en-US" dirty="0"/>
                <a:t>• conscious, sharp, well-localized</a:t>
              </a:r>
            </a:p>
            <a:p>
              <a:pPr eaLnBrk="1" hangingPunct="1"/>
              <a:r>
                <a:rPr lang="en-US" dirty="0"/>
                <a:t>• touch, pain, temperature, pressure, </a:t>
              </a:r>
              <a:r>
                <a:rPr lang="en-US" dirty="0" err="1"/>
                <a:t>proprioception</a:t>
              </a:r>
              <a:endParaRPr lang="en-US" dirty="0"/>
            </a:p>
          </p:txBody>
        </p:sp>
        <p:sp>
          <p:nvSpPr>
            <p:cNvPr id="77880" name="Text Box 56"/>
            <p:cNvSpPr txBox="1">
              <a:spLocks noChangeArrowheads="1"/>
            </p:cNvSpPr>
            <p:nvPr/>
          </p:nvSpPr>
          <p:spPr bwMode="auto">
            <a:xfrm>
              <a:off x="914400" y="5486400"/>
              <a:ext cx="8021638" cy="118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Visceral sensation:</a:t>
              </a:r>
            </a:p>
            <a:p>
              <a:pPr eaLnBrk="1" hangingPunct="1"/>
              <a:r>
                <a:rPr lang="en-US"/>
                <a:t>• often unconscious; if conscious: dull, poorly-localized</a:t>
              </a:r>
            </a:p>
            <a:p>
              <a:pPr eaLnBrk="1" hangingPunct="1"/>
              <a:r>
                <a:rPr lang="en-US"/>
                <a:t>• distension, blood gas, blood pressure, cramping, irritants</a:t>
              </a:r>
            </a:p>
          </p:txBody>
        </p:sp>
      </p:grpSp>
      <p:sp>
        <p:nvSpPr>
          <p:cNvPr id="18438" name="Text Box 57"/>
          <p:cNvSpPr txBox="1">
            <a:spLocks noChangeArrowheads="1"/>
          </p:cNvSpPr>
          <p:nvPr/>
        </p:nvSpPr>
        <p:spPr bwMode="auto">
          <a:xfrm>
            <a:off x="3184525" y="646113"/>
            <a:ext cx="219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/>
              <a:t>dorsal root ganglion</a:t>
            </a:r>
          </a:p>
        </p:txBody>
      </p:sp>
      <p:sp>
        <p:nvSpPr>
          <p:cNvPr id="18439" name="Line 58"/>
          <p:cNvSpPr>
            <a:spLocks noChangeShapeType="1"/>
          </p:cNvSpPr>
          <p:nvPr/>
        </p:nvSpPr>
        <p:spPr bwMode="auto">
          <a:xfrm flipH="1">
            <a:off x="2511425" y="847725"/>
            <a:ext cx="708025" cy="141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Text Box 59"/>
          <p:cNvSpPr txBox="1">
            <a:spLocks noChangeArrowheads="1"/>
          </p:cNvSpPr>
          <p:nvPr/>
        </p:nvSpPr>
        <p:spPr bwMode="auto">
          <a:xfrm>
            <a:off x="4648200" y="1447800"/>
            <a:ext cx="434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Visceral sensory nerves [GVA]</a:t>
            </a:r>
          </a:p>
          <a:p>
            <a:pPr eaLnBrk="1" hangingPunct="1"/>
            <a:r>
              <a:rPr lang="en-US" sz="2000"/>
              <a:t>• run with sympathetic &amp; 	parasympathetic nerves</a:t>
            </a:r>
          </a:p>
          <a:p>
            <a:pPr eaLnBrk="1" hangingPunct="1"/>
            <a:r>
              <a:rPr lang="en-US" sz="2000"/>
              <a:t>• cell bodies in dorsal root ganglion</a:t>
            </a:r>
          </a:p>
          <a:p>
            <a:pPr eaLnBrk="1" hangingPunct="1"/>
            <a:r>
              <a:rPr lang="en-US" sz="2000"/>
              <a:t>• nerve ending in viscera</a:t>
            </a:r>
          </a:p>
        </p:txBody>
      </p:sp>
      <p:pic>
        <p:nvPicPr>
          <p:cNvPr id="18441" name="Picture 60" descr="pic_intestine smal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0033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219200" y="0"/>
            <a:ext cx="6770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Visceral Afferents and Referred Pain</a:t>
            </a:r>
          </a:p>
        </p:txBody>
      </p:sp>
      <p:pic>
        <p:nvPicPr>
          <p:cNvPr id="19459" name="Picture 10" descr="referred p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5" r="4814"/>
          <a:stretch>
            <a:fillRect/>
          </a:stretch>
        </p:blipFill>
        <p:spPr bwMode="auto">
          <a:xfrm>
            <a:off x="0" y="914400"/>
            <a:ext cx="4724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4724400" y="685800"/>
            <a:ext cx="4419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/>
              <a:t>Referred Pain:</a:t>
            </a:r>
            <a:r>
              <a:rPr lang="en-US" sz="1800"/>
              <a:t> </a:t>
            </a:r>
          </a:p>
          <a:p>
            <a:pPr eaLnBrk="1" hangingPunct="1"/>
            <a:r>
              <a:rPr lang="en-US" sz="1800"/>
              <a:t>• Pain originating in a visceral structure 	perceived as being from an area of skin 	innervated by the same segmental 	level as the visceral afferent</a:t>
            </a:r>
          </a:p>
          <a:p>
            <a:pPr eaLnBrk="1" hangingPunct="1"/>
            <a:r>
              <a:rPr lang="en-US" sz="1800"/>
              <a:t>• Results from convergence of somatic &amp; 	visceral afferents on the same 	segmental level of the spinal cord</a:t>
            </a:r>
          </a:p>
          <a:p>
            <a:pPr eaLnBrk="1" hangingPunct="1"/>
            <a:r>
              <a:rPr lang="en-US" sz="1800"/>
              <a:t>• “Cross-talk” in the dorsal horn</a:t>
            </a:r>
          </a:p>
        </p:txBody>
      </p:sp>
      <p:sp>
        <p:nvSpPr>
          <p:cNvPr id="19468" name="Text Box 20"/>
          <p:cNvSpPr txBox="1">
            <a:spLocks noChangeArrowheads="1"/>
          </p:cNvSpPr>
          <p:nvPr/>
        </p:nvSpPr>
        <p:spPr bwMode="auto">
          <a:xfrm>
            <a:off x="2879725" y="5602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114800" y="3355975"/>
            <a:ext cx="5029200" cy="3349625"/>
            <a:chOff x="4114800" y="3355975"/>
            <a:chExt cx="5029200" cy="3349625"/>
          </a:xfrm>
        </p:grpSpPr>
        <p:pic>
          <p:nvPicPr>
            <p:cNvPr id="79883" name="Picture 11" descr="referred pain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10000"/>
              <a:ext cx="5029200" cy="272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5165725" y="3541713"/>
              <a:ext cx="1809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800"/>
                <a:t>somatic afferent</a:t>
              </a:r>
            </a:p>
          </p:txBody>
        </p:sp>
        <p:sp>
          <p:nvSpPr>
            <p:cNvPr id="79886" name="Text Box 14"/>
            <p:cNvSpPr txBox="1">
              <a:spLocks noChangeArrowheads="1"/>
            </p:cNvSpPr>
            <p:nvPr/>
          </p:nvSpPr>
          <p:spPr bwMode="auto">
            <a:xfrm>
              <a:off x="5410200" y="6096000"/>
              <a:ext cx="1797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800"/>
                <a:t>visceral afferent</a:t>
              </a:r>
            </a:p>
          </p:txBody>
        </p:sp>
        <p:sp>
          <p:nvSpPr>
            <p:cNvPr id="79887" name="Text Box 15"/>
            <p:cNvSpPr txBox="1">
              <a:spLocks noChangeArrowheads="1"/>
            </p:cNvSpPr>
            <p:nvPr/>
          </p:nvSpPr>
          <p:spPr bwMode="auto">
            <a:xfrm>
              <a:off x="7088188" y="3355975"/>
              <a:ext cx="17081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/>
                <a:t>convergence &amp;</a:t>
              </a:r>
            </a:p>
            <a:p>
              <a:pPr algn="ctr" eaLnBrk="1" hangingPunct="1"/>
              <a:r>
                <a:rPr lang="en-US" sz="1800"/>
                <a:t>“cross-talk”</a:t>
              </a:r>
            </a:p>
          </p:txBody>
        </p:sp>
        <p:sp>
          <p:nvSpPr>
            <p:cNvPr id="79889" name="Line 17"/>
            <p:cNvSpPr>
              <a:spLocks noChangeShapeType="1"/>
            </p:cNvSpPr>
            <p:nvPr/>
          </p:nvSpPr>
          <p:spPr bwMode="auto">
            <a:xfrm flipH="1">
              <a:off x="5851525" y="3883025"/>
              <a:ext cx="173038" cy="5064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0" name="Line 18"/>
            <p:cNvSpPr>
              <a:spLocks noChangeShapeType="1"/>
            </p:cNvSpPr>
            <p:nvPr/>
          </p:nvSpPr>
          <p:spPr bwMode="auto">
            <a:xfrm flipH="1" flipV="1">
              <a:off x="6272213" y="4594225"/>
              <a:ext cx="160337" cy="1504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1" name="Line 19"/>
            <p:cNvSpPr>
              <a:spLocks noChangeShapeType="1"/>
            </p:cNvSpPr>
            <p:nvPr/>
          </p:nvSpPr>
          <p:spPr bwMode="auto">
            <a:xfrm flipH="1">
              <a:off x="7380288" y="3979863"/>
              <a:ext cx="322262" cy="106521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3" name="Text Box 21"/>
            <p:cNvSpPr txBox="1">
              <a:spLocks noChangeArrowheads="1"/>
            </p:cNvSpPr>
            <p:nvPr/>
          </p:nvSpPr>
          <p:spPr bwMode="auto">
            <a:xfrm>
              <a:off x="7531100" y="6400800"/>
              <a:ext cx="16129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1"/>
                <a:t>Kandel et al. </a:t>
              </a:r>
              <a:r>
                <a:rPr lang="en-US" sz="1400"/>
                <a:t>2000</a:t>
              </a:r>
            </a:p>
          </p:txBody>
        </p:sp>
      </p:grpSp>
      <p:sp>
        <p:nvSpPr>
          <p:cNvPr id="19470" name="Text Box 22"/>
          <p:cNvSpPr txBox="1">
            <a:spLocks noChangeArrowheads="1"/>
          </p:cNvSpPr>
          <p:nvPr/>
        </p:nvSpPr>
        <p:spPr bwMode="auto">
          <a:xfrm>
            <a:off x="0" y="4343400"/>
            <a:ext cx="148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www.merck.com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referred pain map"/>
          <p:cNvPicPr>
            <a:picLocks noChangeAspect="1" noChangeArrowheads="1"/>
          </p:cNvPicPr>
          <p:nvPr/>
        </p:nvPicPr>
        <p:blipFill>
          <a:blip r:embed="rId3" cstate="print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254875" y="5715000"/>
            <a:ext cx="18963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/>
              <a:t>Grant’s Atlas </a:t>
            </a:r>
            <a:r>
              <a:rPr lang="en-US" sz="1400" i="1" dirty="0" smtClean="0"/>
              <a:t>12</a:t>
            </a:r>
            <a:r>
              <a:rPr lang="en-US" sz="1400" dirty="0"/>
              <a:t> </a:t>
            </a:r>
            <a:r>
              <a:rPr lang="en-US" sz="1400" dirty="0" smtClean="0"/>
              <a:t>2009</a:t>
            </a:r>
            <a:endParaRPr lang="en-US" sz="1400" dirty="0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219200" y="0"/>
            <a:ext cx="6770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Visceral Afferents and Referred Pain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2971800" y="838200"/>
            <a:ext cx="323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Maps of Referred Pain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684463" y="0"/>
            <a:ext cx="3840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 vs. Visceral</a:t>
            </a:r>
          </a:p>
        </p:txBody>
      </p:sp>
      <p:graphicFrame>
        <p:nvGraphicFramePr>
          <p:cNvPr id="39990" name="Group 54"/>
          <p:cNvGraphicFramePr>
            <a:graphicFrameLocks noGrp="1"/>
          </p:cNvGraphicFramePr>
          <p:nvPr/>
        </p:nvGraphicFramePr>
        <p:xfrm>
          <a:off x="85725" y="674688"/>
          <a:ext cx="8929688" cy="2759252"/>
        </p:xfrm>
        <a:graphic>
          <a:graphicData uri="http://schemas.openxmlformats.org/drawingml/2006/table">
            <a:tbl>
              <a:tblPr/>
              <a:tblGrid>
                <a:gridCol w="1971675"/>
                <a:gridCol w="3981450"/>
                <a:gridCol w="2976563"/>
              </a:tblGrid>
              <a:tr h="533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attribute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Somatic System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Visceral System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embryological origin of tissue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“body wall:” somatic (parietal) mesoderm (dermatome, myotome)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“organs:” splanchnic (visceral) mesoderm, endoderm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examples of adult tissues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dermis of skin, skeletal muscles, connective tissues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glands, cardiac muscle, smooth muscle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perception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conscious, voluntary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unconscious, involuntary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97" name="Picture 49" descr="figurelarge5-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3479800"/>
            <a:ext cx="73914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Text Box 53"/>
          <p:cNvSpPr txBox="1">
            <a:spLocks noChangeArrowheads="1"/>
          </p:cNvSpPr>
          <p:nvPr/>
        </p:nvSpPr>
        <p:spPr bwMode="auto">
          <a:xfrm>
            <a:off x="3581400" y="6553200"/>
            <a:ext cx="2301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/>
              <a:t>Langman’s Embryo 9</a:t>
            </a:r>
            <a:r>
              <a:rPr lang="en-US" sz="1400"/>
              <a:t> 2004</a:t>
            </a:r>
          </a:p>
        </p:txBody>
      </p:sp>
      <p:sp>
        <p:nvSpPr>
          <p:cNvPr id="39991" name="Rectangle 55"/>
          <p:cNvSpPr>
            <a:spLocks noChangeArrowheads="1"/>
          </p:cNvSpPr>
          <p:nvPr/>
        </p:nvSpPr>
        <p:spPr bwMode="auto">
          <a:xfrm>
            <a:off x="6019800" y="685800"/>
            <a:ext cx="2971800" cy="2743200"/>
          </a:xfrm>
          <a:prstGeom prst="rect">
            <a:avLst/>
          </a:prstGeom>
          <a:solidFill>
            <a:srgbClr val="00FF0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429000" y="533400"/>
            <a:ext cx="2259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References</a:t>
            </a:r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914400" y="1179513"/>
            <a:ext cx="7315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 err="1"/>
              <a:t>Agur</a:t>
            </a:r>
            <a:r>
              <a:rPr lang="en-US" sz="1800" dirty="0"/>
              <a:t>, A. M. R. and A. F. </a:t>
            </a:r>
            <a:r>
              <a:rPr lang="en-US" sz="1800" dirty="0" err="1"/>
              <a:t>Dalley</a:t>
            </a:r>
            <a:r>
              <a:rPr lang="en-US" sz="1800" dirty="0"/>
              <a:t>. </a:t>
            </a:r>
            <a:r>
              <a:rPr lang="en-US" sz="1800" dirty="0" smtClean="0"/>
              <a:t>2009. </a:t>
            </a:r>
            <a:r>
              <a:rPr lang="en-US" sz="1800" i="1" dirty="0"/>
              <a:t>Grant’s Atlas of Anatomy, </a:t>
            </a:r>
            <a:r>
              <a:rPr lang="en-US" sz="1800" i="1" dirty="0" smtClean="0"/>
              <a:t>12th </a:t>
            </a:r>
            <a:r>
              <a:rPr lang="en-US" sz="1800" i="1" dirty="0"/>
              <a:t>	Edition</a:t>
            </a:r>
            <a:r>
              <a:rPr lang="en-US" sz="1800" dirty="0"/>
              <a:t>. Lippincott, Williams &amp; Wilkins, New York.</a:t>
            </a:r>
          </a:p>
          <a:p>
            <a:pPr eaLnBrk="1" hangingPunct="1"/>
            <a:r>
              <a:rPr lang="en-US" sz="1800" dirty="0" err="1"/>
              <a:t>Kandel</a:t>
            </a:r>
            <a:r>
              <a:rPr lang="en-US" sz="1800" dirty="0"/>
              <a:t>, E. R., J. H. Schwartz, and T</a:t>
            </a:r>
            <a:r>
              <a:rPr lang="en-US" sz="1800" dirty="0" smtClean="0"/>
              <a:t>. M</a:t>
            </a:r>
            <a:r>
              <a:rPr lang="en-US" sz="1800" dirty="0"/>
              <a:t>. </a:t>
            </a:r>
            <a:r>
              <a:rPr lang="en-US" sz="1800" dirty="0" err="1"/>
              <a:t>Jessell</a:t>
            </a:r>
            <a:r>
              <a:rPr lang="en-US" sz="1800" dirty="0"/>
              <a:t>. 2000. </a:t>
            </a:r>
            <a:r>
              <a:rPr lang="en-US" sz="1800" i="1" dirty="0"/>
              <a:t>Principles of 	Neural Science, 4th Edition.</a:t>
            </a:r>
            <a:r>
              <a:rPr lang="en-US" sz="1800" dirty="0"/>
              <a:t> McGraw-Hill, New York. </a:t>
            </a:r>
            <a:endParaRPr lang="en-US" sz="1800" b="1" dirty="0"/>
          </a:p>
          <a:p>
            <a:pPr eaLnBrk="1" hangingPunct="1"/>
            <a:r>
              <a:rPr lang="en-US" sz="1800" dirty="0"/>
              <a:t>Moore, K. </a:t>
            </a:r>
            <a:r>
              <a:rPr lang="en-US" sz="1800" dirty="0" smtClean="0"/>
              <a:t>L., A</a:t>
            </a:r>
            <a:r>
              <a:rPr lang="en-US" sz="1800" dirty="0"/>
              <a:t>. F. </a:t>
            </a:r>
            <a:r>
              <a:rPr lang="en-US" sz="1800" dirty="0" err="1" smtClean="0"/>
              <a:t>Dalley</a:t>
            </a:r>
            <a:r>
              <a:rPr lang="en-US" sz="1800" dirty="0" smtClean="0"/>
              <a:t> and A. M. E. </a:t>
            </a:r>
            <a:r>
              <a:rPr lang="en-US" sz="1800" dirty="0" err="1" smtClean="0"/>
              <a:t>Agur</a:t>
            </a:r>
            <a:r>
              <a:rPr lang="en-US" sz="1800" dirty="0" smtClean="0"/>
              <a:t>. 2010. </a:t>
            </a:r>
            <a:r>
              <a:rPr lang="en-US" sz="1800" i="1" dirty="0"/>
              <a:t>Clinically Oriented </a:t>
            </a:r>
            <a:r>
              <a:rPr lang="en-US" sz="1800" i="1" dirty="0" smtClean="0"/>
              <a:t>	Anatomy</a:t>
            </a:r>
            <a:r>
              <a:rPr lang="en-US" sz="1800" i="1" dirty="0"/>
              <a:t>, </a:t>
            </a:r>
            <a:r>
              <a:rPr lang="en-US" sz="1800" i="1" dirty="0" smtClean="0"/>
              <a:t>6th Edition</a:t>
            </a:r>
            <a:r>
              <a:rPr lang="en-US" sz="1800" dirty="0"/>
              <a:t>. Lippincott, Williams &amp; Wilkins, New York.</a:t>
            </a:r>
          </a:p>
          <a:p>
            <a:pPr eaLnBrk="1" hangingPunct="1"/>
            <a:r>
              <a:rPr lang="en-US" sz="1800" dirty="0"/>
              <a:t>Sadler, T. W. 2004. </a:t>
            </a:r>
            <a:r>
              <a:rPr lang="en-US" sz="1800" i="1" dirty="0" err="1"/>
              <a:t>Langman’s</a:t>
            </a:r>
            <a:r>
              <a:rPr lang="en-US" sz="1800" i="1" dirty="0"/>
              <a:t> Medical Embryology, 9th Edition</a:t>
            </a:r>
            <a:r>
              <a:rPr lang="en-US" sz="1800" dirty="0"/>
              <a:t>. 	Lippincott, Williams &amp; Wilkins, New York.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371600" y="0"/>
            <a:ext cx="6310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Sensory/Motor + Somatic/Visceral</a:t>
            </a:r>
          </a:p>
        </p:txBody>
      </p:sp>
      <p:graphicFrame>
        <p:nvGraphicFramePr>
          <p:cNvPr id="41001" name="Group 41"/>
          <p:cNvGraphicFramePr>
            <a:graphicFrameLocks noGrp="1"/>
          </p:cNvGraphicFramePr>
          <p:nvPr/>
        </p:nvGraphicFramePr>
        <p:xfrm>
          <a:off x="152400" y="914400"/>
          <a:ext cx="8820150" cy="3179763"/>
        </p:xfrm>
        <a:graphic>
          <a:graphicData uri="http://schemas.openxmlformats.org/drawingml/2006/table">
            <a:tbl>
              <a:tblPr/>
              <a:tblGrid>
                <a:gridCol w="1743075"/>
                <a:gridCol w="3505200"/>
                <a:gridCol w="3571875"/>
              </a:tblGrid>
              <a:tr h="533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Somatic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Visceral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3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Sensory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(Afferent)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somatic sensory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[General Somatic Afferent (GSA)]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visceral sensory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[General Visceral Afferent (GVA)]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3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(Efferent)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somatic motor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[General Somatic Efferent (GSE)]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visceral motor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[General Visceral Efferent (GVE)]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819400" y="4267200"/>
            <a:ext cx="1609725" cy="2430165"/>
            <a:chOff x="2819400" y="4267200"/>
            <a:chExt cx="1609725" cy="2430165"/>
          </a:xfrm>
        </p:grpSpPr>
        <p:sp>
          <p:nvSpPr>
            <p:cNvPr id="41002" name="Text Box 42"/>
            <p:cNvSpPr txBox="1">
              <a:spLocks noChangeArrowheads="1"/>
            </p:cNvSpPr>
            <p:nvPr/>
          </p:nvSpPr>
          <p:spPr bwMode="auto">
            <a:xfrm>
              <a:off x="2819400" y="4876800"/>
              <a:ext cx="1609725" cy="137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Somatic</a:t>
              </a:r>
            </a:p>
            <a:p>
              <a:pPr algn="ctr">
                <a:defRPr/>
              </a:pPr>
              <a:r>
                <a:rPr lang="en-US" sz="2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Nervous</a:t>
              </a:r>
            </a:p>
            <a:p>
              <a:pPr algn="ctr">
                <a:defRPr/>
              </a:pPr>
              <a:r>
                <a:rPr lang="en-US" sz="28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System</a:t>
              </a:r>
            </a:p>
          </p:txBody>
        </p:sp>
        <p:sp>
          <p:nvSpPr>
            <p:cNvPr id="41004" name="AutoShape 44"/>
            <p:cNvSpPr>
              <a:spLocks noChangeArrowheads="1"/>
            </p:cNvSpPr>
            <p:nvPr/>
          </p:nvSpPr>
          <p:spPr bwMode="auto">
            <a:xfrm>
              <a:off x="3505200" y="4267200"/>
              <a:ext cx="228600" cy="6858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Text Box 46"/>
            <p:cNvSpPr txBox="1">
              <a:spLocks noChangeArrowheads="1"/>
            </p:cNvSpPr>
            <p:nvPr/>
          </p:nvSpPr>
          <p:spPr bwMode="auto">
            <a:xfrm>
              <a:off x="2977320" y="6235700"/>
              <a:ext cx="1366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smtClean="0"/>
                <a:t>(July </a:t>
              </a:r>
              <a:r>
                <a:rPr lang="en-US" dirty="0" smtClean="0"/>
                <a:t>24)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89675" y="4267200"/>
            <a:ext cx="2043113" cy="2438400"/>
            <a:chOff x="6289675" y="4267200"/>
            <a:chExt cx="2043113" cy="2438400"/>
          </a:xfrm>
        </p:grpSpPr>
        <p:sp>
          <p:nvSpPr>
            <p:cNvPr id="41003" name="Text Box 43"/>
            <p:cNvSpPr txBox="1">
              <a:spLocks noChangeArrowheads="1"/>
            </p:cNvSpPr>
            <p:nvPr/>
          </p:nvSpPr>
          <p:spPr bwMode="auto">
            <a:xfrm>
              <a:off x="6289675" y="4876800"/>
              <a:ext cx="2043113" cy="137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Autonomic</a:t>
              </a:r>
            </a:p>
            <a:p>
              <a:pPr algn="ctr">
                <a:defRPr/>
              </a:pPr>
              <a:r>
                <a:rPr lang="en-US" sz="28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Nervous</a:t>
              </a:r>
            </a:p>
            <a:p>
              <a:pPr algn="ctr">
                <a:defRPr/>
              </a:pPr>
              <a:r>
                <a:rPr lang="en-US" sz="28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System</a:t>
              </a:r>
            </a:p>
          </p:txBody>
        </p:sp>
        <p:sp>
          <p:nvSpPr>
            <p:cNvPr id="41005" name="AutoShape 45"/>
            <p:cNvSpPr>
              <a:spLocks noChangeArrowheads="1"/>
            </p:cNvSpPr>
            <p:nvPr/>
          </p:nvSpPr>
          <p:spPr bwMode="auto">
            <a:xfrm>
              <a:off x="7188200" y="4267200"/>
              <a:ext cx="228600" cy="6858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7" name="Text Box 47"/>
            <p:cNvSpPr txBox="1">
              <a:spLocks noChangeArrowheads="1"/>
            </p:cNvSpPr>
            <p:nvPr/>
          </p:nvSpPr>
          <p:spPr bwMode="auto">
            <a:xfrm>
              <a:off x="6754813" y="6248400"/>
              <a:ext cx="1133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(today)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54038" y="39688"/>
            <a:ext cx="8124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 of the Autonomic Nervous System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Similarities between Sympathetic &amp; Parasympathetic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8763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• Both are efferent (motor) systems: “</a:t>
            </a:r>
            <a:r>
              <a:rPr lang="en-US" dirty="0" err="1"/>
              <a:t>visceromotor</a:t>
            </a:r>
            <a:r>
              <a:rPr lang="en-US" dirty="0"/>
              <a:t>”</a:t>
            </a:r>
          </a:p>
          <a:p>
            <a:pPr eaLnBrk="1" hangingPunct="1"/>
            <a:r>
              <a:rPr lang="en-US" dirty="0"/>
              <a:t>• Both involve regulation of the “internal” environment generally 	outside of our conscious control: “autonomous”</a:t>
            </a:r>
          </a:p>
          <a:p>
            <a:pPr eaLnBrk="1" hangingPunct="1"/>
            <a:r>
              <a:rPr lang="en-US" dirty="0"/>
              <a:t>• Both involve 2 neurons that synapse in a peripheral ganglion</a:t>
            </a:r>
          </a:p>
          <a:p>
            <a:pPr eaLnBrk="1" hangingPunct="1"/>
            <a:r>
              <a:rPr lang="en-US" dirty="0"/>
              <a:t>• Innervate glands, smooth muscle, cardiac muscle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66800" y="3886200"/>
            <a:ext cx="5330825" cy="1673225"/>
            <a:chOff x="1066800" y="3886200"/>
            <a:chExt cx="5330825" cy="1673225"/>
          </a:xfrm>
        </p:grpSpPr>
        <p:sp>
          <p:nvSpPr>
            <p:cNvPr id="60425" name="AutoShape 9" descr="Zig zag"/>
            <p:cNvSpPr>
              <a:spLocks noChangeArrowheads="1"/>
            </p:cNvSpPr>
            <p:nvPr/>
          </p:nvSpPr>
          <p:spPr bwMode="auto">
            <a:xfrm>
              <a:off x="1066800" y="4343400"/>
              <a:ext cx="914400" cy="838200"/>
            </a:xfrm>
            <a:prstGeom prst="roundRect">
              <a:avLst>
                <a:gd name="adj" fmla="val 16667"/>
              </a:avLst>
            </a:prstGeom>
            <a:pattFill prst="zigZag">
              <a:fgClr>
                <a:srgbClr val="FF66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8" name="Oval 12" descr="Large confetti"/>
            <p:cNvSpPr>
              <a:spLocks noChangeArrowheads="1"/>
            </p:cNvSpPr>
            <p:nvPr/>
          </p:nvSpPr>
          <p:spPr bwMode="auto">
            <a:xfrm>
              <a:off x="3276600" y="4343400"/>
              <a:ext cx="1066800" cy="838200"/>
            </a:xfrm>
            <a:prstGeom prst="ellipse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49"/>
            <p:cNvGrpSpPr>
              <a:grpSpLocks/>
            </p:cNvGrpSpPr>
            <p:nvPr/>
          </p:nvGrpSpPr>
          <p:grpSpPr bwMode="auto">
            <a:xfrm>
              <a:off x="1295400" y="4495800"/>
              <a:ext cx="2311400" cy="533400"/>
              <a:chOff x="1104" y="2880"/>
              <a:chExt cx="1456" cy="336"/>
            </a:xfrm>
          </p:grpSpPr>
          <p:sp>
            <p:nvSpPr>
              <p:cNvPr id="5157" name="Line 20"/>
              <p:cNvSpPr>
                <a:spLocks noChangeShapeType="1"/>
              </p:cNvSpPr>
              <p:nvPr/>
            </p:nvSpPr>
            <p:spPr bwMode="auto">
              <a:xfrm>
                <a:off x="1300" y="3040"/>
                <a:ext cx="1156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58" name="Group 23"/>
              <p:cNvGrpSpPr>
                <a:grpSpLocks/>
              </p:cNvGrpSpPr>
              <p:nvPr/>
            </p:nvGrpSpPr>
            <p:grpSpPr bwMode="auto">
              <a:xfrm rot="1593903">
                <a:off x="2464" y="2970"/>
                <a:ext cx="96" cy="96"/>
                <a:chOff x="2208" y="3456"/>
                <a:chExt cx="96" cy="96"/>
              </a:xfrm>
            </p:grpSpPr>
            <p:sp>
              <p:nvSpPr>
                <p:cNvPr id="516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208" y="3456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3" name="Line 22"/>
                <p:cNvSpPr>
                  <a:spLocks noChangeShapeType="1"/>
                </p:cNvSpPr>
                <p:nvPr/>
              </p:nvSpPr>
              <p:spPr bwMode="auto">
                <a:xfrm>
                  <a:off x="2208" y="3552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59" name="Group 11"/>
              <p:cNvGrpSpPr>
                <a:grpSpLocks/>
              </p:cNvGrpSpPr>
              <p:nvPr/>
            </p:nvGrpSpPr>
            <p:grpSpPr bwMode="auto">
              <a:xfrm>
                <a:off x="1104" y="2880"/>
                <a:ext cx="288" cy="336"/>
                <a:chOff x="816" y="2496"/>
                <a:chExt cx="288" cy="336"/>
              </a:xfrm>
            </p:grpSpPr>
            <p:sp>
              <p:nvSpPr>
                <p:cNvPr id="5160" name="AutoShape 7"/>
                <p:cNvSpPr>
                  <a:spLocks noChangeArrowheads="1"/>
                </p:cNvSpPr>
                <p:nvPr/>
              </p:nvSpPr>
              <p:spPr bwMode="auto">
                <a:xfrm>
                  <a:off x="816" y="2496"/>
                  <a:ext cx="288" cy="336"/>
                </a:xfrm>
                <a:prstGeom prst="irregularSeal1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1" name="Oval 10"/>
                <p:cNvSpPr>
                  <a:spLocks noChangeArrowheads="1"/>
                </p:cNvSpPr>
                <p:nvPr/>
              </p:nvSpPr>
              <p:spPr bwMode="auto">
                <a:xfrm>
                  <a:off x="891" y="2625"/>
                  <a:ext cx="82" cy="6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3581400" y="3948113"/>
              <a:ext cx="2816225" cy="1611312"/>
              <a:chOff x="2544" y="2535"/>
              <a:chExt cx="1774" cy="1015"/>
            </a:xfrm>
          </p:grpSpPr>
          <p:sp>
            <p:nvSpPr>
              <p:cNvPr id="5140" name="Line 25"/>
              <p:cNvSpPr>
                <a:spLocks noChangeShapeType="1"/>
              </p:cNvSpPr>
              <p:nvPr/>
            </p:nvSpPr>
            <p:spPr bwMode="auto">
              <a:xfrm flipV="1">
                <a:off x="2757" y="3045"/>
                <a:ext cx="144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41" name="Group 26"/>
              <p:cNvGrpSpPr>
                <a:grpSpLocks/>
              </p:cNvGrpSpPr>
              <p:nvPr/>
            </p:nvGrpSpPr>
            <p:grpSpPr bwMode="auto">
              <a:xfrm rot="1593903">
                <a:off x="4195" y="2977"/>
                <a:ext cx="96" cy="96"/>
                <a:chOff x="2208" y="3456"/>
                <a:chExt cx="96" cy="96"/>
              </a:xfrm>
            </p:grpSpPr>
            <p:sp>
              <p:nvSpPr>
                <p:cNvPr id="5155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208" y="3456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6" name="Line 28"/>
                <p:cNvSpPr>
                  <a:spLocks noChangeShapeType="1"/>
                </p:cNvSpPr>
                <p:nvPr/>
              </p:nvSpPr>
              <p:spPr bwMode="auto">
                <a:xfrm>
                  <a:off x="2208" y="3552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42" name="Group 13"/>
              <p:cNvGrpSpPr>
                <a:grpSpLocks/>
              </p:cNvGrpSpPr>
              <p:nvPr/>
            </p:nvGrpSpPr>
            <p:grpSpPr bwMode="auto">
              <a:xfrm>
                <a:off x="2544" y="2880"/>
                <a:ext cx="288" cy="336"/>
                <a:chOff x="816" y="2496"/>
                <a:chExt cx="288" cy="336"/>
              </a:xfrm>
            </p:grpSpPr>
            <p:sp>
              <p:nvSpPr>
                <p:cNvPr id="5153" name="AutoShape 14"/>
                <p:cNvSpPr>
                  <a:spLocks noChangeArrowheads="1"/>
                </p:cNvSpPr>
                <p:nvPr/>
              </p:nvSpPr>
              <p:spPr bwMode="auto">
                <a:xfrm>
                  <a:off x="816" y="2496"/>
                  <a:ext cx="288" cy="336"/>
                </a:xfrm>
                <a:prstGeom prst="irregularSeal1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4" name="Oval 15"/>
                <p:cNvSpPr>
                  <a:spLocks noChangeArrowheads="1"/>
                </p:cNvSpPr>
                <p:nvPr/>
              </p:nvSpPr>
              <p:spPr bwMode="auto">
                <a:xfrm>
                  <a:off x="891" y="2625"/>
                  <a:ext cx="82" cy="6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43" name="Group 43"/>
              <p:cNvGrpSpPr>
                <a:grpSpLocks/>
              </p:cNvGrpSpPr>
              <p:nvPr/>
            </p:nvGrpSpPr>
            <p:grpSpPr bwMode="auto">
              <a:xfrm>
                <a:off x="3447" y="3042"/>
                <a:ext cx="865" cy="508"/>
                <a:chOff x="3447" y="3042"/>
                <a:chExt cx="865" cy="508"/>
              </a:xfrm>
            </p:grpSpPr>
            <p:sp>
              <p:nvSpPr>
                <p:cNvPr id="5149" name="Freeform 34"/>
                <p:cNvSpPr>
                  <a:spLocks/>
                </p:cNvSpPr>
                <p:nvPr/>
              </p:nvSpPr>
              <p:spPr bwMode="auto">
                <a:xfrm>
                  <a:off x="3447" y="3042"/>
                  <a:ext cx="753" cy="453"/>
                </a:xfrm>
                <a:custGeom>
                  <a:avLst/>
                  <a:gdLst>
                    <a:gd name="T0" fmla="*/ 0 w 753"/>
                    <a:gd name="T1" fmla="*/ 0 h 453"/>
                    <a:gd name="T2" fmla="*/ 417 w 753"/>
                    <a:gd name="T3" fmla="*/ 363 h 453"/>
                    <a:gd name="T4" fmla="*/ 753 w 753"/>
                    <a:gd name="T5" fmla="*/ 453 h 453"/>
                    <a:gd name="T6" fmla="*/ 0 60000 65536"/>
                    <a:gd name="T7" fmla="*/ 0 60000 65536"/>
                    <a:gd name="T8" fmla="*/ 0 60000 65536"/>
                    <a:gd name="T9" fmla="*/ 0 w 753"/>
                    <a:gd name="T10" fmla="*/ 0 h 453"/>
                    <a:gd name="T11" fmla="*/ 753 w 753"/>
                    <a:gd name="T12" fmla="*/ 453 h 4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3" h="453">
                      <a:moveTo>
                        <a:pt x="0" y="0"/>
                      </a:moveTo>
                      <a:cubicBezTo>
                        <a:pt x="69" y="60"/>
                        <a:pt x="292" y="288"/>
                        <a:pt x="417" y="363"/>
                      </a:cubicBezTo>
                      <a:cubicBezTo>
                        <a:pt x="542" y="438"/>
                        <a:pt x="683" y="434"/>
                        <a:pt x="753" y="453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50" name="Group 35"/>
                <p:cNvGrpSpPr>
                  <a:grpSpLocks/>
                </p:cNvGrpSpPr>
                <p:nvPr/>
              </p:nvGrpSpPr>
              <p:grpSpPr bwMode="auto">
                <a:xfrm rot="3155678">
                  <a:off x="4216" y="3454"/>
                  <a:ext cx="96" cy="96"/>
                  <a:chOff x="2208" y="3456"/>
                  <a:chExt cx="96" cy="96"/>
                </a:xfrm>
              </p:grpSpPr>
              <p:sp>
                <p:nvSpPr>
                  <p:cNvPr id="5151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3456"/>
                    <a:ext cx="48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3552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44" name="Group 44"/>
              <p:cNvGrpSpPr>
                <a:grpSpLocks/>
              </p:cNvGrpSpPr>
              <p:nvPr/>
            </p:nvGrpSpPr>
            <p:grpSpPr bwMode="auto">
              <a:xfrm flipV="1">
                <a:off x="3453" y="2535"/>
                <a:ext cx="865" cy="508"/>
                <a:chOff x="3447" y="3042"/>
                <a:chExt cx="865" cy="508"/>
              </a:xfrm>
            </p:grpSpPr>
            <p:sp>
              <p:nvSpPr>
                <p:cNvPr id="5145" name="Freeform 45"/>
                <p:cNvSpPr>
                  <a:spLocks/>
                </p:cNvSpPr>
                <p:nvPr/>
              </p:nvSpPr>
              <p:spPr bwMode="auto">
                <a:xfrm>
                  <a:off x="3447" y="3042"/>
                  <a:ext cx="753" cy="453"/>
                </a:xfrm>
                <a:custGeom>
                  <a:avLst/>
                  <a:gdLst>
                    <a:gd name="T0" fmla="*/ 0 w 753"/>
                    <a:gd name="T1" fmla="*/ 0 h 453"/>
                    <a:gd name="T2" fmla="*/ 417 w 753"/>
                    <a:gd name="T3" fmla="*/ 363 h 453"/>
                    <a:gd name="T4" fmla="*/ 753 w 753"/>
                    <a:gd name="T5" fmla="*/ 453 h 453"/>
                    <a:gd name="T6" fmla="*/ 0 60000 65536"/>
                    <a:gd name="T7" fmla="*/ 0 60000 65536"/>
                    <a:gd name="T8" fmla="*/ 0 60000 65536"/>
                    <a:gd name="T9" fmla="*/ 0 w 753"/>
                    <a:gd name="T10" fmla="*/ 0 h 453"/>
                    <a:gd name="T11" fmla="*/ 753 w 753"/>
                    <a:gd name="T12" fmla="*/ 453 h 4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3" h="453">
                      <a:moveTo>
                        <a:pt x="0" y="0"/>
                      </a:moveTo>
                      <a:cubicBezTo>
                        <a:pt x="69" y="60"/>
                        <a:pt x="292" y="288"/>
                        <a:pt x="417" y="363"/>
                      </a:cubicBezTo>
                      <a:cubicBezTo>
                        <a:pt x="542" y="438"/>
                        <a:pt x="683" y="434"/>
                        <a:pt x="753" y="453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46" name="Group 46"/>
                <p:cNvGrpSpPr>
                  <a:grpSpLocks/>
                </p:cNvGrpSpPr>
                <p:nvPr/>
              </p:nvGrpSpPr>
              <p:grpSpPr bwMode="auto">
                <a:xfrm rot="3155678">
                  <a:off x="4216" y="3454"/>
                  <a:ext cx="96" cy="96"/>
                  <a:chOff x="2208" y="3456"/>
                  <a:chExt cx="96" cy="96"/>
                </a:xfrm>
              </p:grpSpPr>
              <p:sp>
                <p:nvSpPr>
                  <p:cNvPr id="5147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3456"/>
                    <a:ext cx="48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4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3552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0467" name="Text Box 51"/>
            <p:cNvSpPr txBox="1">
              <a:spLocks noChangeArrowheads="1"/>
            </p:cNvSpPr>
            <p:nvPr/>
          </p:nvSpPr>
          <p:spPr bwMode="auto">
            <a:xfrm>
              <a:off x="1143000" y="3962400"/>
              <a:ext cx="7223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 dirty="0"/>
                <a:t>CNS</a:t>
              </a:r>
            </a:p>
          </p:txBody>
        </p:sp>
        <p:sp>
          <p:nvSpPr>
            <p:cNvPr id="60468" name="Text Box 52"/>
            <p:cNvSpPr txBox="1">
              <a:spLocks noChangeArrowheads="1"/>
            </p:cNvSpPr>
            <p:nvPr/>
          </p:nvSpPr>
          <p:spPr bwMode="auto">
            <a:xfrm>
              <a:off x="3200400" y="3886200"/>
              <a:ext cx="1243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ganglion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4810125"/>
            <a:ext cx="4124325" cy="1454150"/>
            <a:chOff x="1600200" y="4810125"/>
            <a:chExt cx="4124325" cy="1454150"/>
          </a:xfrm>
        </p:grpSpPr>
        <p:sp>
          <p:nvSpPr>
            <p:cNvPr id="60469" name="Text Box 53"/>
            <p:cNvSpPr txBox="1">
              <a:spLocks noChangeArrowheads="1"/>
            </p:cNvSpPr>
            <p:nvPr/>
          </p:nvSpPr>
          <p:spPr bwMode="auto">
            <a:xfrm>
              <a:off x="1600200" y="5562600"/>
              <a:ext cx="184943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 dirty="0" err="1">
                  <a:solidFill>
                    <a:srgbClr val="FF0000"/>
                  </a:solidFill>
                </a:rPr>
                <a:t>preganglionic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ctr" eaLnBrk="1" hangingPunct="1"/>
              <a:r>
                <a:rPr lang="en-US" sz="2000" b="1" dirty="0">
                  <a:solidFill>
                    <a:srgbClr val="FF0000"/>
                  </a:solidFill>
                </a:rPr>
                <a:t>neuron</a:t>
              </a:r>
            </a:p>
          </p:txBody>
        </p:sp>
        <p:sp>
          <p:nvSpPr>
            <p:cNvPr id="60470" name="Text Box 54"/>
            <p:cNvSpPr txBox="1">
              <a:spLocks noChangeArrowheads="1"/>
            </p:cNvSpPr>
            <p:nvPr/>
          </p:nvSpPr>
          <p:spPr bwMode="auto">
            <a:xfrm>
              <a:off x="3733800" y="5562600"/>
              <a:ext cx="19907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0000"/>
                  </a:solidFill>
                </a:rPr>
                <a:t>postganglionic</a:t>
              </a:r>
            </a:p>
            <a:p>
              <a:pPr algn="ctr" eaLnBrk="1" hangingPunct="1"/>
              <a:r>
                <a:rPr lang="en-US" sz="2000" b="1">
                  <a:solidFill>
                    <a:srgbClr val="FF0000"/>
                  </a:solidFill>
                </a:rPr>
                <a:t>neuron</a:t>
              </a:r>
            </a:p>
          </p:txBody>
        </p:sp>
        <p:sp>
          <p:nvSpPr>
            <p:cNvPr id="60471" name="Line 55"/>
            <p:cNvSpPr>
              <a:spLocks noChangeShapeType="1"/>
            </p:cNvSpPr>
            <p:nvPr/>
          </p:nvSpPr>
          <p:spPr bwMode="auto">
            <a:xfrm flipV="1">
              <a:off x="2482850" y="4810125"/>
              <a:ext cx="0" cy="7524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2" name="Line 56"/>
            <p:cNvSpPr>
              <a:spLocks noChangeShapeType="1"/>
            </p:cNvSpPr>
            <p:nvPr/>
          </p:nvSpPr>
          <p:spPr bwMode="auto">
            <a:xfrm flipV="1">
              <a:off x="4768850" y="4810125"/>
              <a:ext cx="0" cy="7524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6000" y="3352800"/>
            <a:ext cx="2298700" cy="2971800"/>
            <a:chOff x="6096000" y="3352800"/>
            <a:chExt cx="2298700" cy="2971800"/>
          </a:xfrm>
        </p:grpSpPr>
        <p:pic>
          <p:nvPicPr>
            <p:cNvPr id="60433" name="Picture 17" descr="he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334000"/>
              <a:ext cx="80168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4" name="Picture 18" descr="new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15" b="29961"/>
            <a:stretch>
              <a:fillRect/>
            </a:stretch>
          </p:blipFill>
          <p:spPr bwMode="auto">
            <a:xfrm rot="2576070" flipV="1">
              <a:off x="6096000" y="4648200"/>
              <a:ext cx="13906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5" name="Picture 19" descr="pic_intestine smal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352800"/>
              <a:ext cx="1003300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73" name="Text Box 57"/>
            <p:cNvSpPr txBox="1">
              <a:spLocks noChangeArrowheads="1"/>
            </p:cNvSpPr>
            <p:nvPr/>
          </p:nvSpPr>
          <p:spPr bwMode="auto">
            <a:xfrm>
              <a:off x="7315200" y="3505200"/>
              <a:ext cx="9334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glands</a:t>
              </a:r>
            </a:p>
          </p:txBody>
        </p:sp>
        <p:sp>
          <p:nvSpPr>
            <p:cNvPr id="60474" name="Text Box 58"/>
            <p:cNvSpPr txBox="1">
              <a:spLocks noChangeArrowheads="1"/>
            </p:cNvSpPr>
            <p:nvPr/>
          </p:nvSpPr>
          <p:spPr bwMode="auto">
            <a:xfrm>
              <a:off x="7315200" y="4419600"/>
              <a:ext cx="10160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/>
                <a:t>smooth</a:t>
              </a:r>
            </a:p>
            <a:p>
              <a:pPr algn="ctr" eaLnBrk="1" hangingPunct="1"/>
              <a:r>
                <a:rPr lang="en-US" sz="2000"/>
                <a:t>muscle</a:t>
              </a:r>
            </a:p>
          </p:txBody>
        </p:sp>
        <p:sp>
          <p:nvSpPr>
            <p:cNvPr id="60475" name="Text Box 59"/>
            <p:cNvSpPr txBox="1">
              <a:spLocks noChangeArrowheads="1"/>
            </p:cNvSpPr>
            <p:nvPr/>
          </p:nvSpPr>
          <p:spPr bwMode="auto">
            <a:xfrm>
              <a:off x="7391400" y="5410200"/>
              <a:ext cx="10033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/>
                <a:t>cardiac</a:t>
              </a:r>
            </a:p>
            <a:p>
              <a:pPr algn="ctr" eaLnBrk="1" hangingPunct="1"/>
              <a:r>
                <a:rPr lang="en-US" sz="2000"/>
                <a:t>muscle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autono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 bwMode="auto">
          <a:xfrm>
            <a:off x="2057400" y="1295400"/>
            <a:ext cx="4648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554038" y="39688"/>
            <a:ext cx="8124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 of the Autonomic Nervous System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Differences between Sympathetic &amp; Parasympathetic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1524000" y="838200"/>
            <a:ext cx="593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u="sng"/>
              <a:t>Location of Preganglionic Cell Bodies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2438400"/>
            <a:ext cx="2260600" cy="1981200"/>
            <a:chOff x="0" y="2438400"/>
            <a:chExt cx="2260600" cy="1981200"/>
          </a:xfrm>
        </p:grpSpPr>
        <p:sp>
          <p:nvSpPr>
            <p:cNvPr id="61453" name="Text Box 13"/>
            <p:cNvSpPr txBox="1">
              <a:spLocks noChangeArrowheads="1"/>
            </p:cNvSpPr>
            <p:nvPr/>
          </p:nvSpPr>
          <p:spPr bwMode="auto">
            <a:xfrm>
              <a:off x="0" y="3352800"/>
              <a:ext cx="22606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u="sng"/>
                <a:t>Thoracolumbar</a:t>
              </a:r>
            </a:p>
            <a:p>
              <a:pPr algn="ctr" eaLnBrk="1" hangingPunct="1"/>
              <a:r>
                <a:rPr lang="en-US" sz="2000"/>
                <a:t>T1 – L2/L3 levels of the spinal cord</a:t>
              </a:r>
            </a:p>
          </p:txBody>
        </p:sp>
        <p:sp>
          <p:nvSpPr>
            <p:cNvPr id="61455" name="Text Box 15"/>
            <p:cNvSpPr txBox="1">
              <a:spLocks noChangeArrowheads="1"/>
            </p:cNvSpPr>
            <p:nvPr/>
          </p:nvSpPr>
          <p:spPr bwMode="auto">
            <a:xfrm>
              <a:off x="193675" y="2438400"/>
              <a:ext cx="19970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Sympathetic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00800" y="2438400"/>
            <a:ext cx="2743200" cy="1981200"/>
            <a:chOff x="6400800" y="2438400"/>
            <a:chExt cx="2743200" cy="1981200"/>
          </a:xfrm>
        </p:grpSpPr>
        <p:sp>
          <p:nvSpPr>
            <p:cNvPr id="61454" name="Text Box 14"/>
            <p:cNvSpPr txBox="1">
              <a:spLocks noChangeArrowheads="1"/>
            </p:cNvSpPr>
            <p:nvPr/>
          </p:nvSpPr>
          <p:spPr bwMode="auto">
            <a:xfrm>
              <a:off x="6400800" y="3352800"/>
              <a:ext cx="27432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u="sng"/>
                <a:t>Craniosacral</a:t>
              </a:r>
            </a:p>
            <a:p>
              <a:pPr algn="ctr" eaLnBrk="1" hangingPunct="1"/>
              <a:r>
                <a:rPr lang="en-US" sz="2000"/>
                <a:t>Brain: CN III, VII, IX, X</a:t>
              </a:r>
            </a:p>
            <a:p>
              <a:pPr algn="ctr" eaLnBrk="1" hangingPunct="1"/>
              <a:r>
                <a:rPr lang="en-US" sz="2000"/>
                <a:t>Spinal cord: S2 – S4</a:t>
              </a:r>
            </a:p>
          </p:txBody>
        </p:sp>
        <p:sp>
          <p:nvSpPr>
            <p:cNvPr id="61456" name="Text Box 16"/>
            <p:cNvSpPr txBox="1">
              <a:spLocks noChangeArrowheads="1"/>
            </p:cNvSpPr>
            <p:nvPr/>
          </p:nvSpPr>
          <p:spPr bwMode="auto">
            <a:xfrm>
              <a:off x="6518275" y="2438400"/>
              <a:ext cx="2625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Parasympathetic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263525" y="1050925"/>
            <a:ext cx="3224213" cy="2759075"/>
            <a:chOff x="263525" y="1066800"/>
            <a:chExt cx="3224213" cy="2759075"/>
          </a:xfrm>
        </p:grpSpPr>
        <p:sp>
          <p:nvSpPr>
            <p:cNvPr id="62472" name="Text Box 8"/>
            <p:cNvSpPr txBox="1">
              <a:spLocks noChangeArrowheads="1"/>
            </p:cNvSpPr>
            <p:nvPr/>
          </p:nvSpPr>
          <p:spPr bwMode="auto">
            <a:xfrm>
              <a:off x="263525" y="1066800"/>
              <a:ext cx="19970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0000"/>
                  </a:solidFill>
                </a:rPr>
                <a:t>Sympathetic</a:t>
              </a:r>
            </a:p>
          </p:txBody>
        </p:sp>
        <p:sp>
          <p:nvSpPr>
            <p:cNvPr id="62474" name="AutoShape 10" descr="Zig zag"/>
            <p:cNvSpPr>
              <a:spLocks noChangeArrowheads="1"/>
            </p:cNvSpPr>
            <p:nvPr/>
          </p:nvSpPr>
          <p:spPr bwMode="auto">
            <a:xfrm>
              <a:off x="720725" y="1905000"/>
              <a:ext cx="914400" cy="838200"/>
            </a:xfrm>
            <a:prstGeom prst="roundRect">
              <a:avLst>
                <a:gd name="adj" fmla="val 16667"/>
              </a:avLst>
            </a:prstGeom>
            <a:pattFill prst="zigZag">
              <a:fgClr>
                <a:srgbClr val="FF66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Oval 11" descr="Large confetti"/>
            <p:cNvSpPr>
              <a:spLocks noChangeArrowheads="1"/>
            </p:cNvSpPr>
            <p:nvPr/>
          </p:nvSpPr>
          <p:spPr bwMode="auto">
            <a:xfrm>
              <a:off x="2320925" y="1914525"/>
              <a:ext cx="1066800" cy="838200"/>
            </a:xfrm>
            <a:prstGeom prst="ellipse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50"/>
            <p:cNvGrpSpPr>
              <a:grpSpLocks/>
            </p:cNvGrpSpPr>
            <p:nvPr/>
          </p:nvGrpSpPr>
          <p:grpSpPr bwMode="auto">
            <a:xfrm>
              <a:off x="1260475" y="2185988"/>
              <a:ext cx="1365250" cy="161925"/>
              <a:chOff x="724" y="1866"/>
              <a:chExt cx="1260" cy="96"/>
            </a:xfrm>
          </p:grpSpPr>
          <p:sp>
            <p:nvSpPr>
              <p:cNvPr id="7227" name="Line 16"/>
              <p:cNvSpPr>
                <a:spLocks noChangeShapeType="1"/>
              </p:cNvSpPr>
              <p:nvPr/>
            </p:nvSpPr>
            <p:spPr bwMode="auto">
              <a:xfrm>
                <a:off x="724" y="1936"/>
                <a:ext cx="1156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28" name="Group 17"/>
              <p:cNvGrpSpPr>
                <a:grpSpLocks/>
              </p:cNvGrpSpPr>
              <p:nvPr/>
            </p:nvGrpSpPr>
            <p:grpSpPr bwMode="auto">
              <a:xfrm rot="1593903">
                <a:off x="1888" y="1866"/>
                <a:ext cx="96" cy="96"/>
                <a:chOff x="2208" y="3456"/>
                <a:chExt cx="96" cy="96"/>
              </a:xfrm>
            </p:grpSpPr>
            <p:sp>
              <p:nvSpPr>
                <p:cNvPr id="722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208" y="3456"/>
                  <a:ext cx="48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0" name="Line 19"/>
                <p:cNvSpPr>
                  <a:spLocks noChangeShapeType="1"/>
                </p:cNvSpPr>
                <p:nvPr/>
              </p:nvSpPr>
              <p:spPr bwMode="auto">
                <a:xfrm>
                  <a:off x="2208" y="3552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949325" y="2043113"/>
              <a:ext cx="457200" cy="533400"/>
              <a:chOff x="816" y="2496"/>
              <a:chExt cx="288" cy="336"/>
            </a:xfrm>
          </p:grpSpPr>
          <p:sp>
            <p:nvSpPr>
              <p:cNvPr id="7225" name="AutoShape 21"/>
              <p:cNvSpPr>
                <a:spLocks noChangeArrowheads="1"/>
              </p:cNvSpPr>
              <p:nvPr/>
            </p:nvSpPr>
            <p:spPr bwMode="auto">
              <a:xfrm>
                <a:off x="816" y="2496"/>
                <a:ext cx="288" cy="336"/>
              </a:xfrm>
              <a:prstGeom prst="irregularSeal1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6" name="Oval 22"/>
              <p:cNvSpPr>
                <a:spLocks noChangeArrowheads="1"/>
              </p:cNvSpPr>
              <p:nvPr/>
            </p:nvSpPr>
            <p:spPr bwMode="auto">
              <a:xfrm>
                <a:off x="891" y="2625"/>
                <a:ext cx="82" cy="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5" name="Text Box 41"/>
            <p:cNvSpPr txBox="1">
              <a:spLocks noChangeArrowheads="1"/>
            </p:cNvSpPr>
            <p:nvPr/>
          </p:nvSpPr>
          <p:spPr bwMode="auto">
            <a:xfrm>
              <a:off x="796925" y="1524000"/>
              <a:ext cx="7223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CNS</a:t>
              </a:r>
            </a:p>
          </p:txBody>
        </p:sp>
        <p:sp>
          <p:nvSpPr>
            <p:cNvPr id="62506" name="Text Box 42"/>
            <p:cNvSpPr txBox="1">
              <a:spLocks noChangeArrowheads="1"/>
            </p:cNvSpPr>
            <p:nvPr/>
          </p:nvSpPr>
          <p:spPr bwMode="auto">
            <a:xfrm>
              <a:off x="2244725" y="1457325"/>
              <a:ext cx="1243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ganglion</a:t>
              </a:r>
            </a:p>
          </p:txBody>
        </p:sp>
        <p:sp>
          <p:nvSpPr>
            <p:cNvPr id="62507" name="Text Box 43"/>
            <p:cNvSpPr txBox="1">
              <a:spLocks noChangeArrowheads="1"/>
            </p:cNvSpPr>
            <p:nvPr/>
          </p:nvSpPr>
          <p:spPr bwMode="auto">
            <a:xfrm>
              <a:off x="893763" y="3124200"/>
              <a:ext cx="23304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F0000"/>
                  </a:solidFill>
                </a:rPr>
                <a:t>short preganglionic</a:t>
              </a:r>
            </a:p>
            <a:p>
              <a:pPr algn="ctr" eaLnBrk="1" hangingPunct="1"/>
              <a:r>
                <a:rPr lang="en-US" sz="2000">
                  <a:solidFill>
                    <a:srgbClr val="FF0000"/>
                  </a:solidFill>
                </a:rPr>
                <a:t>neuron</a:t>
              </a:r>
            </a:p>
          </p:txBody>
        </p:sp>
        <p:sp>
          <p:nvSpPr>
            <p:cNvPr id="62509" name="Line 45"/>
            <p:cNvSpPr>
              <a:spLocks noChangeShapeType="1"/>
            </p:cNvSpPr>
            <p:nvPr/>
          </p:nvSpPr>
          <p:spPr bwMode="auto">
            <a:xfrm flipV="1">
              <a:off x="2016125" y="2371725"/>
              <a:ext cx="0" cy="7524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52400" y="4191000"/>
            <a:ext cx="6272213" cy="2667000"/>
            <a:chOff x="152400" y="4191000"/>
            <a:chExt cx="6272213" cy="2667000"/>
          </a:xfrm>
        </p:grpSpPr>
        <p:sp>
          <p:nvSpPr>
            <p:cNvPr id="62518" name="Text Box 54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2625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0000"/>
                  </a:solidFill>
                </a:rPr>
                <a:t>Parasympathetic</a:t>
              </a:r>
            </a:p>
          </p:txBody>
        </p:sp>
        <p:sp>
          <p:nvSpPr>
            <p:cNvPr id="62519" name="AutoShape 55" descr="Zig zag"/>
            <p:cNvSpPr>
              <a:spLocks noChangeArrowheads="1"/>
            </p:cNvSpPr>
            <p:nvPr/>
          </p:nvSpPr>
          <p:spPr bwMode="auto">
            <a:xfrm>
              <a:off x="762000" y="4953000"/>
              <a:ext cx="914400" cy="838200"/>
            </a:xfrm>
            <a:prstGeom prst="roundRect">
              <a:avLst>
                <a:gd name="adj" fmla="val 16667"/>
              </a:avLst>
            </a:prstGeom>
            <a:pattFill prst="zigZag">
              <a:fgClr>
                <a:srgbClr val="FF66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0" name="Oval 56" descr="Large confetti"/>
            <p:cNvSpPr>
              <a:spLocks noChangeArrowheads="1"/>
            </p:cNvSpPr>
            <p:nvPr/>
          </p:nvSpPr>
          <p:spPr bwMode="auto">
            <a:xfrm>
              <a:off x="5257800" y="4946650"/>
              <a:ext cx="1066800" cy="838200"/>
            </a:xfrm>
            <a:prstGeom prst="ellipse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3" name="Line 59"/>
            <p:cNvSpPr>
              <a:spLocks noChangeShapeType="1"/>
            </p:cNvSpPr>
            <p:nvPr/>
          </p:nvSpPr>
          <p:spPr bwMode="auto">
            <a:xfrm>
              <a:off x="1295400" y="5334000"/>
              <a:ext cx="4148138" cy="6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60"/>
            <p:cNvGrpSpPr>
              <a:grpSpLocks/>
            </p:cNvGrpSpPr>
            <p:nvPr/>
          </p:nvGrpSpPr>
          <p:grpSpPr bwMode="auto">
            <a:xfrm rot="1593903">
              <a:off x="5451475" y="5218113"/>
              <a:ext cx="104775" cy="161925"/>
              <a:chOff x="2208" y="3456"/>
              <a:chExt cx="96" cy="96"/>
            </a:xfrm>
          </p:grpSpPr>
          <p:sp>
            <p:nvSpPr>
              <p:cNvPr id="7219" name="Line 61"/>
              <p:cNvSpPr>
                <a:spLocks noChangeShapeType="1"/>
              </p:cNvSpPr>
              <p:nvPr/>
            </p:nvSpPr>
            <p:spPr bwMode="auto">
              <a:xfrm flipV="1">
                <a:off x="2208" y="3456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Line 62"/>
              <p:cNvSpPr>
                <a:spLocks noChangeShapeType="1"/>
              </p:cNvSpPr>
              <p:nvPr/>
            </p:nvSpPr>
            <p:spPr bwMode="auto">
              <a:xfrm>
                <a:off x="2208" y="355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990600" y="5075238"/>
              <a:ext cx="457200" cy="533400"/>
              <a:chOff x="816" y="2496"/>
              <a:chExt cx="288" cy="336"/>
            </a:xfrm>
          </p:grpSpPr>
          <p:sp>
            <p:nvSpPr>
              <p:cNvPr id="7217" name="AutoShape 64"/>
              <p:cNvSpPr>
                <a:spLocks noChangeArrowheads="1"/>
              </p:cNvSpPr>
              <p:nvPr/>
            </p:nvSpPr>
            <p:spPr bwMode="auto">
              <a:xfrm>
                <a:off x="816" y="2496"/>
                <a:ext cx="288" cy="336"/>
              </a:xfrm>
              <a:prstGeom prst="irregularSeal1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8" name="Oval 65"/>
              <p:cNvSpPr>
                <a:spLocks noChangeArrowheads="1"/>
              </p:cNvSpPr>
              <p:nvPr/>
            </p:nvSpPr>
            <p:spPr bwMode="auto">
              <a:xfrm>
                <a:off x="891" y="2625"/>
                <a:ext cx="82" cy="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37" name="Text Box 73"/>
            <p:cNvSpPr txBox="1">
              <a:spLocks noChangeArrowheads="1"/>
            </p:cNvSpPr>
            <p:nvPr/>
          </p:nvSpPr>
          <p:spPr bwMode="auto">
            <a:xfrm>
              <a:off x="838200" y="4572000"/>
              <a:ext cx="7223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CNS</a:t>
              </a:r>
            </a:p>
          </p:txBody>
        </p:sp>
        <p:sp>
          <p:nvSpPr>
            <p:cNvPr id="62538" name="Text Box 74"/>
            <p:cNvSpPr txBox="1">
              <a:spLocks noChangeArrowheads="1"/>
            </p:cNvSpPr>
            <p:nvPr/>
          </p:nvSpPr>
          <p:spPr bwMode="auto">
            <a:xfrm>
              <a:off x="5181600" y="4489450"/>
              <a:ext cx="1243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ganglion</a:t>
              </a:r>
            </a:p>
          </p:txBody>
        </p:sp>
        <p:sp>
          <p:nvSpPr>
            <p:cNvPr id="62539" name="Text Box 75"/>
            <p:cNvSpPr txBox="1">
              <a:spLocks noChangeArrowheads="1"/>
            </p:cNvSpPr>
            <p:nvPr/>
          </p:nvSpPr>
          <p:spPr bwMode="auto">
            <a:xfrm>
              <a:off x="2362200" y="6156325"/>
              <a:ext cx="22479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F0000"/>
                  </a:solidFill>
                </a:rPr>
                <a:t>long preganglionic</a:t>
              </a:r>
            </a:p>
            <a:p>
              <a:pPr algn="ctr" eaLnBrk="1" hangingPunct="1"/>
              <a:r>
                <a:rPr lang="en-US" sz="2000">
                  <a:solidFill>
                    <a:srgbClr val="FF0000"/>
                  </a:solidFill>
                </a:rPr>
                <a:t>neuron</a:t>
              </a:r>
            </a:p>
          </p:txBody>
        </p:sp>
        <p:sp>
          <p:nvSpPr>
            <p:cNvPr id="62541" name="Line 77"/>
            <p:cNvSpPr>
              <a:spLocks noChangeShapeType="1"/>
            </p:cNvSpPr>
            <p:nvPr/>
          </p:nvSpPr>
          <p:spPr bwMode="auto">
            <a:xfrm flipV="1">
              <a:off x="3441700" y="5403850"/>
              <a:ext cx="0" cy="7524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88"/>
            <p:cNvGrpSpPr>
              <a:grpSpLocks/>
            </p:cNvGrpSpPr>
            <p:nvPr/>
          </p:nvGrpSpPr>
          <p:grpSpPr bwMode="auto">
            <a:xfrm>
              <a:off x="3962400" y="5181600"/>
              <a:ext cx="304800" cy="304800"/>
              <a:chOff x="3648" y="1488"/>
              <a:chExt cx="192" cy="192"/>
            </a:xfrm>
          </p:grpSpPr>
          <p:sp>
            <p:nvSpPr>
              <p:cNvPr id="7207" name="AutoShape 89"/>
              <p:cNvSpPr>
                <a:spLocks noChangeArrowheads="1"/>
              </p:cNvSpPr>
              <p:nvPr/>
            </p:nvSpPr>
            <p:spPr bwMode="auto">
              <a:xfrm>
                <a:off x="3674" y="1530"/>
                <a:ext cx="144" cy="96"/>
              </a:xfrm>
              <a:prstGeom prst="parallelogram">
                <a:avLst>
                  <a:gd name="adj" fmla="val 53125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8" name="Line 90"/>
              <p:cNvSpPr>
                <a:spLocks noChangeShapeType="1"/>
              </p:cNvSpPr>
              <p:nvPr/>
            </p:nvSpPr>
            <p:spPr bwMode="auto">
              <a:xfrm flipV="1">
                <a:off x="3648" y="148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Line 91"/>
              <p:cNvSpPr>
                <a:spLocks noChangeShapeType="1"/>
              </p:cNvSpPr>
              <p:nvPr/>
            </p:nvSpPr>
            <p:spPr bwMode="auto">
              <a:xfrm flipV="1">
                <a:off x="3744" y="148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2558" name="Text Box 94"/>
          <p:cNvSpPr txBox="1">
            <a:spLocks noChangeArrowheads="1"/>
          </p:cNvSpPr>
          <p:nvPr/>
        </p:nvSpPr>
        <p:spPr bwMode="auto">
          <a:xfrm>
            <a:off x="554038" y="39688"/>
            <a:ext cx="8124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 of the Autonomic Nervous System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Differences between Sympathetic &amp; Parasympathetic</a:t>
            </a:r>
          </a:p>
        </p:txBody>
      </p:sp>
      <p:sp>
        <p:nvSpPr>
          <p:cNvPr id="7206" name="Text Box 95"/>
          <p:cNvSpPr txBox="1">
            <a:spLocks noChangeArrowheads="1"/>
          </p:cNvSpPr>
          <p:nvPr/>
        </p:nvSpPr>
        <p:spPr bwMode="auto">
          <a:xfrm>
            <a:off x="1524000" y="838200"/>
            <a:ext cx="593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u="sng"/>
              <a:t>Relative Lengths of Neurons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625725" y="1381125"/>
            <a:ext cx="5651500" cy="2444750"/>
            <a:chOff x="2625725" y="1381125"/>
            <a:chExt cx="5651500" cy="2444750"/>
          </a:xfrm>
        </p:grpSpPr>
        <p:pic>
          <p:nvPicPr>
            <p:cNvPr id="62478" name="Picture 14" descr="pic_intestine smal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925" y="1838325"/>
              <a:ext cx="1003300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25"/>
            <p:cNvGrpSpPr>
              <a:grpSpLocks/>
            </p:cNvGrpSpPr>
            <p:nvPr/>
          </p:nvGrpSpPr>
          <p:grpSpPr bwMode="auto">
            <a:xfrm rot="1593903">
              <a:off x="7080250" y="2203450"/>
              <a:ext cx="241300" cy="150813"/>
              <a:chOff x="2208" y="3456"/>
              <a:chExt cx="96" cy="96"/>
            </a:xfrm>
          </p:grpSpPr>
          <p:sp>
            <p:nvSpPr>
              <p:cNvPr id="7223" name="Line 26"/>
              <p:cNvSpPr>
                <a:spLocks noChangeShapeType="1"/>
              </p:cNvSpPr>
              <p:nvPr/>
            </p:nvSpPr>
            <p:spPr bwMode="auto">
              <a:xfrm flipV="1">
                <a:off x="2208" y="3456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Line 27"/>
              <p:cNvSpPr>
                <a:spLocks noChangeShapeType="1"/>
              </p:cNvSpPr>
              <p:nvPr/>
            </p:nvSpPr>
            <p:spPr bwMode="auto">
              <a:xfrm>
                <a:off x="2208" y="355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8" name="Text Box 44"/>
            <p:cNvSpPr txBox="1">
              <a:spLocks noChangeArrowheads="1"/>
            </p:cNvSpPr>
            <p:nvPr/>
          </p:nvSpPr>
          <p:spPr bwMode="auto">
            <a:xfrm>
              <a:off x="3886200" y="3124200"/>
              <a:ext cx="236061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F0000"/>
                  </a:solidFill>
                </a:rPr>
                <a:t>long postganglionic</a:t>
              </a:r>
            </a:p>
            <a:p>
              <a:pPr algn="ctr" eaLnBrk="1" hangingPunct="1"/>
              <a:r>
                <a:rPr lang="en-US" sz="2000">
                  <a:solidFill>
                    <a:srgbClr val="FF0000"/>
                  </a:solidFill>
                </a:rPr>
                <a:t>neuron</a:t>
              </a:r>
            </a:p>
          </p:txBody>
        </p:sp>
        <p:sp>
          <p:nvSpPr>
            <p:cNvPr id="62510" name="Line 46"/>
            <p:cNvSpPr>
              <a:spLocks noChangeShapeType="1"/>
            </p:cNvSpPr>
            <p:nvPr/>
          </p:nvSpPr>
          <p:spPr bwMode="auto">
            <a:xfrm flipV="1">
              <a:off x="5106988" y="2371725"/>
              <a:ext cx="0" cy="7524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16" name="Text Box 52"/>
            <p:cNvSpPr txBox="1">
              <a:spLocks noChangeArrowheads="1"/>
            </p:cNvSpPr>
            <p:nvPr/>
          </p:nvSpPr>
          <p:spPr bwMode="auto">
            <a:xfrm>
              <a:off x="7273925" y="1381125"/>
              <a:ext cx="889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target</a:t>
              </a:r>
            </a:p>
          </p:txBody>
        </p:sp>
        <p:grpSp>
          <p:nvGrpSpPr>
            <p:cNvPr id="11" name="Group 83"/>
            <p:cNvGrpSpPr>
              <a:grpSpLocks/>
            </p:cNvGrpSpPr>
            <p:nvPr/>
          </p:nvGrpSpPr>
          <p:grpSpPr bwMode="auto">
            <a:xfrm>
              <a:off x="5826125" y="2133600"/>
              <a:ext cx="304800" cy="304800"/>
              <a:chOff x="3648" y="1488"/>
              <a:chExt cx="192" cy="192"/>
            </a:xfrm>
          </p:grpSpPr>
          <p:sp>
            <p:nvSpPr>
              <p:cNvPr id="7210" name="AutoShape 80"/>
              <p:cNvSpPr>
                <a:spLocks noChangeArrowheads="1"/>
              </p:cNvSpPr>
              <p:nvPr/>
            </p:nvSpPr>
            <p:spPr bwMode="auto">
              <a:xfrm>
                <a:off x="3674" y="1530"/>
                <a:ext cx="144" cy="96"/>
              </a:xfrm>
              <a:prstGeom prst="parallelogram">
                <a:avLst>
                  <a:gd name="adj" fmla="val 53125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1" name="Line 81"/>
              <p:cNvSpPr>
                <a:spLocks noChangeShapeType="1"/>
              </p:cNvSpPr>
              <p:nvPr/>
            </p:nvSpPr>
            <p:spPr bwMode="auto">
              <a:xfrm flipV="1">
                <a:off x="3648" y="148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Line 82"/>
              <p:cNvSpPr>
                <a:spLocks noChangeShapeType="1"/>
              </p:cNvSpPr>
              <p:nvPr/>
            </p:nvSpPr>
            <p:spPr bwMode="auto">
              <a:xfrm flipV="1">
                <a:off x="3744" y="1488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88" name="Line 24"/>
            <p:cNvSpPr>
              <a:spLocks noChangeShapeType="1"/>
            </p:cNvSpPr>
            <p:nvPr/>
          </p:nvSpPr>
          <p:spPr bwMode="auto">
            <a:xfrm flipV="1">
              <a:off x="2930525" y="2295525"/>
              <a:ext cx="4149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2625725" y="2066925"/>
              <a:ext cx="457200" cy="533400"/>
              <a:chOff x="816" y="2496"/>
              <a:chExt cx="288" cy="336"/>
            </a:xfrm>
          </p:grpSpPr>
          <p:sp>
            <p:nvSpPr>
              <p:cNvPr id="7221" name="AutoShape 29"/>
              <p:cNvSpPr>
                <a:spLocks noChangeArrowheads="1"/>
              </p:cNvSpPr>
              <p:nvPr/>
            </p:nvSpPr>
            <p:spPr bwMode="auto">
              <a:xfrm>
                <a:off x="816" y="2496"/>
                <a:ext cx="288" cy="336"/>
              </a:xfrm>
              <a:prstGeom prst="irregularSeal1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2" name="Oval 30"/>
              <p:cNvSpPr>
                <a:spLocks noChangeArrowheads="1"/>
              </p:cNvSpPr>
              <p:nvPr/>
            </p:nvSpPr>
            <p:spPr bwMode="auto">
              <a:xfrm>
                <a:off x="891" y="2625"/>
                <a:ext cx="82" cy="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5410200" y="4413250"/>
            <a:ext cx="2908300" cy="2444750"/>
            <a:chOff x="5410200" y="4413250"/>
            <a:chExt cx="2908300" cy="2444750"/>
          </a:xfrm>
        </p:grpSpPr>
        <p:sp>
          <p:nvSpPr>
            <p:cNvPr id="62543" name="Text Box 79"/>
            <p:cNvSpPr txBox="1">
              <a:spLocks noChangeArrowheads="1"/>
            </p:cNvSpPr>
            <p:nvPr/>
          </p:nvSpPr>
          <p:spPr bwMode="auto">
            <a:xfrm>
              <a:off x="7315200" y="4413250"/>
              <a:ext cx="889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target</a:t>
              </a:r>
            </a:p>
          </p:txBody>
        </p:sp>
        <p:sp>
          <p:nvSpPr>
            <p:cNvPr id="62556" name="Text Box 92"/>
            <p:cNvSpPr txBox="1">
              <a:spLocks noChangeArrowheads="1"/>
            </p:cNvSpPr>
            <p:nvPr/>
          </p:nvSpPr>
          <p:spPr bwMode="auto">
            <a:xfrm>
              <a:off x="5410200" y="6156325"/>
              <a:ext cx="251301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FF0000"/>
                  </a:solidFill>
                </a:rPr>
                <a:t>short  postganglionic</a:t>
              </a:r>
            </a:p>
            <a:p>
              <a:pPr algn="ctr" eaLnBrk="1" hangingPunct="1"/>
              <a:r>
                <a:rPr lang="en-US" sz="2000">
                  <a:solidFill>
                    <a:srgbClr val="FF0000"/>
                  </a:solidFill>
                </a:rPr>
                <a:t>neuron</a:t>
              </a:r>
            </a:p>
          </p:txBody>
        </p:sp>
        <p:sp>
          <p:nvSpPr>
            <p:cNvPr id="62557" name="Line 93"/>
            <p:cNvSpPr>
              <a:spLocks noChangeShapeType="1"/>
            </p:cNvSpPr>
            <p:nvPr/>
          </p:nvSpPr>
          <p:spPr bwMode="auto">
            <a:xfrm flipV="1">
              <a:off x="6705600" y="5403850"/>
              <a:ext cx="0" cy="7524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2521" name="Picture 57" descr="pic_intestine smal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4870450"/>
              <a:ext cx="1003300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30" name="Line 66"/>
            <p:cNvSpPr>
              <a:spLocks noChangeShapeType="1"/>
            </p:cNvSpPr>
            <p:nvPr/>
          </p:nvSpPr>
          <p:spPr bwMode="auto">
            <a:xfrm flipV="1">
              <a:off x="5791200" y="5327650"/>
              <a:ext cx="1330325" cy="6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67"/>
            <p:cNvGrpSpPr>
              <a:grpSpLocks/>
            </p:cNvGrpSpPr>
            <p:nvPr/>
          </p:nvGrpSpPr>
          <p:grpSpPr bwMode="auto">
            <a:xfrm rot="1593903">
              <a:off x="7121525" y="5235575"/>
              <a:ext cx="241300" cy="150813"/>
              <a:chOff x="2208" y="3456"/>
              <a:chExt cx="96" cy="96"/>
            </a:xfrm>
          </p:grpSpPr>
          <p:sp>
            <p:nvSpPr>
              <p:cNvPr id="7215" name="Line 68"/>
              <p:cNvSpPr>
                <a:spLocks noChangeShapeType="1"/>
              </p:cNvSpPr>
              <p:nvPr/>
            </p:nvSpPr>
            <p:spPr bwMode="auto">
              <a:xfrm flipV="1">
                <a:off x="2208" y="3456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Line 69"/>
              <p:cNvSpPr>
                <a:spLocks noChangeShapeType="1"/>
              </p:cNvSpPr>
              <p:nvPr/>
            </p:nvSpPr>
            <p:spPr bwMode="auto">
              <a:xfrm>
                <a:off x="2208" y="355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5562600" y="5099050"/>
              <a:ext cx="457200" cy="533400"/>
              <a:chOff x="816" y="2496"/>
              <a:chExt cx="288" cy="336"/>
            </a:xfrm>
          </p:grpSpPr>
          <p:sp>
            <p:nvSpPr>
              <p:cNvPr id="7213" name="AutoShape 71"/>
              <p:cNvSpPr>
                <a:spLocks noChangeArrowheads="1"/>
              </p:cNvSpPr>
              <p:nvPr/>
            </p:nvSpPr>
            <p:spPr bwMode="auto">
              <a:xfrm>
                <a:off x="816" y="2496"/>
                <a:ext cx="288" cy="336"/>
              </a:xfrm>
              <a:prstGeom prst="irregularSeal1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4" name="Oval 72"/>
              <p:cNvSpPr>
                <a:spLocks noChangeArrowheads="1"/>
              </p:cNvSpPr>
              <p:nvPr/>
            </p:nvSpPr>
            <p:spPr bwMode="auto">
              <a:xfrm>
                <a:off x="891" y="2625"/>
                <a:ext cx="82" cy="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0"/>
          <p:cNvSpPr txBox="1">
            <a:spLocks noChangeArrowheads="1"/>
          </p:cNvSpPr>
          <p:nvPr/>
        </p:nvSpPr>
        <p:spPr bwMode="auto">
          <a:xfrm>
            <a:off x="152400" y="4191000"/>
            <a:ext cx="2625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Parasympathetic</a:t>
            </a:r>
          </a:p>
        </p:txBody>
      </p:sp>
      <p:sp>
        <p:nvSpPr>
          <p:cNvPr id="8195" name="AutoShape 31" descr="Zig zag"/>
          <p:cNvSpPr>
            <a:spLocks noChangeArrowheads="1"/>
          </p:cNvSpPr>
          <p:nvPr/>
        </p:nvSpPr>
        <p:spPr bwMode="auto">
          <a:xfrm>
            <a:off x="762000" y="4953000"/>
            <a:ext cx="914400" cy="838200"/>
          </a:xfrm>
          <a:prstGeom prst="roundRect">
            <a:avLst>
              <a:gd name="adj" fmla="val 16667"/>
            </a:avLst>
          </a:prstGeom>
          <a:pattFill prst="zigZag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Oval 32" descr="Large confetti"/>
          <p:cNvSpPr>
            <a:spLocks noChangeArrowheads="1"/>
          </p:cNvSpPr>
          <p:nvPr/>
        </p:nvSpPr>
        <p:spPr bwMode="auto">
          <a:xfrm>
            <a:off x="5257800" y="4946650"/>
            <a:ext cx="1066800" cy="8382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7" name="Picture 33" descr="pic_intestine 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70450"/>
            <a:ext cx="10033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Line 34"/>
          <p:cNvSpPr>
            <a:spLocks noChangeShapeType="1"/>
          </p:cNvSpPr>
          <p:nvPr/>
        </p:nvSpPr>
        <p:spPr bwMode="auto">
          <a:xfrm>
            <a:off x="1295400" y="5334000"/>
            <a:ext cx="4148138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9" name="Group 35"/>
          <p:cNvGrpSpPr>
            <a:grpSpLocks/>
          </p:cNvGrpSpPr>
          <p:nvPr/>
        </p:nvGrpSpPr>
        <p:grpSpPr bwMode="auto">
          <a:xfrm rot="1593903">
            <a:off x="5451475" y="5218113"/>
            <a:ext cx="104775" cy="161925"/>
            <a:chOff x="2208" y="3456"/>
            <a:chExt cx="96" cy="96"/>
          </a:xfrm>
        </p:grpSpPr>
        <p:sp>
          <p:nvSpPr>
            <p:cNvPr id="8252" name="Line 36"/>
            <p:cNvSpPr>
              <a:spLocks noChangeShapeType="1"/>
            </p:cNvSpPr>
            <p:nvPr/>
          </p:nvSpPr>
          <p:spPr bwMode="auto">
            <a:xfrm flipV="1">
              <a:off x="2208" y="3456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Line 37"/>
            <p:cNvSpPr>
              <a:spLocks noChangeShapeType="1"/>
            </p:cNvSpPr>
            <p:nvPr/>
          </p:nvSpPr>
          <p:spPr bwMode="auto">
            <a:xfrm>
              <a:off x="2208" y="355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0" name="Group 38"/>
          <p:cNvGrpSpPr>
            <a:grpSpLocks/>
          </p:cNvGrpSpPr>
          <p:nvPr/>
        </p:nvGrpSpPr>
        <p:grpSpPr bwMode="auto">
          <a:xfrm>
            <a:off x="990600" y="5075238"/>
            <a:ext cx="457200" cy="533400"/>
            <a:chOff x="816" y="2496"/>
            <a:chExt cx="288" cy="336"/>
          </a:xfrm>
        </p:grpSpPr>
        <p:sp>
          <p:nvSpPr>
            <p:cNvPr id="8250" name="AutoShape 39"/>
            <p:cNvSpPr>
              <a:spLocks noChangeArrowheads="1"/>
            </p:cNvSpPr>
            <p:nvPr/>
          </p:nvSpPr>
          <p:spPr bwMode="auto">
            <a:xfrm>
              <a:off x="816" y="2496"/>
              <a:ext cx="288" cy="336"/>
            </a:xfrm>
            <a:prstGeom prst="irregularSeal1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1" name="Oval 40"/>
            <p:cNvSpPr>
              <a:spLocks noChangeArrowheads="1"/>
            </p:cNvSpPr>
            <p:nvPr/>
          </p:nvSpPr>
          <p:spPr bwMode="auto">
            <a:xfrm>
              <a:off x="891" y="2625"/>
              <a:ext cx="82" cy="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1" name="Line 41"/>
          <p:cNvSpPr>
            <a:spLocks noChangeShapeType="1"/>
          </p:cNvSpPr>
          <p:nvPr/>
        </p:nvSpPr>
        <p:spPr bwMode="auto">
          <a:xfrm flipV="1">
            <a:off x="5791200" y="5327650"/>
            <a:ext cx="1330325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2" name="Group 42"/>
          <p:cNvGrpSpPr>
            <a:grpSpLocks/>
          </p:cNvGrpSpPr>
          <p:nvPr/>
        </p:nvGrpSpPr>
        <p:grpSpPr bwMode="auto">
          <a:xfrm rot="1593903">
            <a:off x="7121525" y="5235575"/>
            <a:ext cx="241300" cy="150813"/>
            <a:chOff x="2208" y="3456"/>
            <a:chExt cx="96" cy="96"/>
          </a:xfrm>
        </p:grpSpPr>
        <p:sp>
          <p:nvSpPr>
            <p:cNvPr id="8248" name="Line 43"/>
            <p:cNvSpPr>
              <a:spLocks noChangeShapeType="1"/>
            </p:cNvSpPr>
            <p:nvPr/>
          </p:nvSpPr>
          <p:spPr bwMode="auto">
            <a:xfrm flipV="1">
              <a:off x="2208" y="3456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44"/>
            <p:cNvSpPr>
              <a:spLocks noChangeShapeType="1"/>
            </p:cNvSpPr>
            <p:nvPr/>
          </p:nvSpPr>
          <p:spPr bwMode="auto">
            <a:xfrm>
              <a:off x="2208" y="355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3" name="Group 45"/>
          <p:cNvGrpSpPr>
            <a:grpSpLocks/>
          </p:cNvGrpSpPr>
          <p:nvPr/>
        </p:nvGrpSpPr>
        <p:grpSpPr bwMode="auto">
          <a:xfrm>
            <a:off x="5562600" y="5099050"/>
            <a:ext cx="457200" cy="533400"/>
            <a:chOff x="816" y="2496"/>
            <a:chExt cx="288" cy="336"/>
          </a:xfrm>
        </p:grpSpPr>
        <p:sp>
          <p:nvSpPr>
            <p:cNvPr id="8246" name="AutoShape 46"/>
            <p:cNvSpPr>
              <a:spLocks noChangeArrowheads="1"/>
            </p:cNvSpPr>
            <p:nvPr/>
          </p:nvSpPr>
          <p:spPr bwMode="auto">
            <a:xfrm>
              <a:off x="816" y="2496"/>
              <a:ext cx="288" cy="336"/>
            </a:xfrm>
            <a:prstGeom prst="irregularSeal1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Oval 47"/>
            <p:cNvSpPr>
              <a:spLocks noChangeArrowheads="1"/>
            </p:cNvSpPr>
            <p:nvPr/>
          </p:nvSpPr>
          <p:spPr bwMode="auto">
            <a:xfrm>
              <a:off x="891" y="2625"/>
              <a:ext cx="82" cy="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4" name="Group 57"/>
          <p:cNvGrpSpPr>
            <a:grpSpLocks/>
          </p:cNvGrpSpPr>
          <p:nvPr/>
        </p:nvGrpSpPr>
        <p:grpSpPr bwMode="auto">
          <a:xfrm>
            <a:off x="3962400" y="5181600"/>
            <a:ext cx="304800" cy="304800"/>
            <a:chOff x="3648" y="1488"/>
            <a:chExt cx="192" cy="192"/>
          </a:xfrm>
        </p:grpSpPr>
        <p:sp>
          <p:nvSpPr>
            <p:cNvPr id="8243" name="AutoShape 58"/>
            <p:cNvSpPr>
              <a:spLocks noChangeArrowheads="1"/>
            </p:cNvSpPr>
            <p:nvPr/>
          </p:nvSpPr>
          <p:spPr bwMode="auto">
            <a:xfrm>
              <a:off x="3674" y="1530"/>
              <a:ext cx="144" cy="96"/>
            </a:xfrm>
            <a:prstGeom prst="parallelogram">
              <a:avLst>
                <a:gd name="adj" fmla="val 53125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4" name="Line 59"/>
            <p:cNvSpPr>
              <a:spLocks noChangeShapeType="1"/>
            </p:cNvSpPr>
            <p:nvPr/>
          </p:nvSpPr>
          <p:spPr bwMode="auto">
            <a:xfrm flipV="1">
              <a:off x="3648" y="148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60"/>
            <p:cNvSpPr>
              <a:spLocks noChangeShapeType="1"/>
            </p:cNvSpPr>
            <p:nvPr/>
          </p:nvSpPr>
          <p:spPr bwMode="auto">
            <a:xfrm flipV="1">
              <a:off x="3744" y="148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51" name="Text Box 63"/>
          <p:cNvSpPr txBox="1">
            <a:spLocks noChangeArrowheads="1"/>
          </p:cNvSpPr>
          <p:nvPr/>
        </p:nvSpPr>
        <p:spPr bwMode="auto">
          <a:xfrm>
            <a:off x="554038" y="39688"/>
            <a:ext cx="8124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 of the Autonomic Nervous System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Differences between Sympathetic &amp; Parasympathetic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1600200" y="838200"/>
            <a:ext cx="593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u="sng"/>
              <a:t>Neurotransmitters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0" y="1066800"/>
            <a:ext cx="9144000" cy="2454275"/>
            <a:chOff x="0" y="1066800"/>
            <a:chExt cx="9144000" cy="2454275"/>
          </a:xfrm>
        </p:grpSpPr>
        <p:sp>
          <p:nvSpPr>
            <p:cNvPr id="63617" name="Line 129"/>
            <p:cNvSpPr>
              <a:spLocks noChangeShapeType="1"/>
            </p:cNvSpPr>
            <p:nvPr/>
          </p:nvSpPr>
          <p:spPr bwMode="auto">
            <a:xfrm>
              <a:off x="6900863" y="1763713"/>
              <a:ext cx="304800" cy="3810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618" name="Text Box 130"/>
            <p:cNvSpPr txBox="1">
              <a:spLocks noChangeArrowheads="1"/>
            </p:cNvSpPr>
            <p:nvPr/>
          </p:nvSpPr>
          <p:spPr bwMode="auto">
            <a:xfrm>
              <a:off x="5791200" y="1066800"/>
              <a:ext cx="306546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FF"/>
                  </a:solidFill>
                </a:rPr>
                <a:t>NE </a:t>
              </a:r>
              <a:r>
                <a:rPr lang="en-US" sz="1800" b="1">
                  <a:solidFill>
                    <a:srgbClr val="0000FF"/>
                  </a:solidFill>
                </a:rPr>
                <a:t>(ACh at sweat glands)</a:t>
              </a:r>
              <a:r>
                <a:rPr lang="en-US" sz="2000" b="1">
                  <a:solidFill>
                    <a:srgbClr val="0000FF"/>
                  </a:solidFill>
                </a:rPr>
                <a:t>,</a:t>
              </a:r>
            </a:p>
            <a:p>
              <a:pPr algn="ctr" eaLnBrk="1" hangingPunct="1"/>
              <a:r>
                <a:rPr lang="en-US" sz="2000" b="1">
                  <a:solidFill>
                    <a:srgbClr val="0000FF"/>
                  </a:solidFill>
                </a:rPr>
                <a:t>+ / -, α &amp; ß receptors</a:t>
              </a:r>
            </a:p>
          </p:txBody>
        </p:sp>
        <p:sp>
          <p:nvSpPr>
            <p:cNvPr id="63622" name="Text Box 134"/>
            <p:cNvSpPr txBox="1">
              <a:spLocks noChangeArrowheads="1"/>
            </p:cNvSpPr>
            <p:nvPr/>
          </p:nvSpPr>
          <p:spPr bwMode="auto">
            <a:xfrm>
              <a:off x="0" y="3124200"/>
              <a:ext cx="9144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00FF"/>
                  </a:solidFill>
                </a:rPr>
                <a:t>• </a:t>
              </a:r>
              <a:r>
                <a:rPr lang="en-US" sz="2000" dirty="0" err="1">
                  <a:solidFill>
                    <a:srgbClr val="0000FF"/>
                  </a:solidFill>
                </a:rPr>
                <a:t>Symp</a:t>
              </a:r>
              <a:r>
                <a:rPr lang="en-US" sz="2000" dirty="0">
                  <a:solidFill>
                    <a:srgbClr val="0000FF"/>
                  </a:solidFill>
                </a:rPr>
                <a:t>. </a:t>
              </a:r>
              <a:r>
                <a:rPr lang="en-US" sz="2000" dirty="0" err="1">
                  <a:solidFill>
                    <a:srgbClr val="0000FF"/>
                  </a:solidFill>
                </a:rPr>
                <a:t>postgangl</a:t>
              </a:r>
              <a:r>
                <a:rPr lang="en-US" sz="2000" dirty="0">
                  <a:solidFill>
                    <a:srgbClr val="0000FF"/>
                  </a:solidFill>
                </a:rPr>
                <a:t>. — </a:t>
              </a:r>
              <a:r>
                <a:rPr lang="en-US" sz="2000" dirty="0" err="1">
                  <a:solidFill>
                    <a:srgbClr val="0000FF"/>
                  </a:solidFill>
                </a:rPr>
                <a:t>norepinephrine</a:t>
              </a:r>
              <a:r>
                <a:rPr lang="en-US" sz="2000" dirty="0">
                  <a:solidFill>
                    <a:srgbClr val="0000FF"/>
                  </a:solidFill>
                </a:rPr>
                <a:t> (NE) &amp; are excitatory (+) or inhibitory (-)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0" y="3505200"/>
            <a:ext cx="9144000" cy="3003550"/>
            <a:chOff x="0" y="3505200"/>
            <a:chExt cx="9144000" cy="3003550"/>
          </a:xfrm>
        </p:grpSpPr>
        <p:sp>
          <p:nvSpPr>
            <p:cNvPr id="63619" name="Line 131"/>
            <p:cNvSpPr>
              <a:spLocks noChangeShapeType="1"/>
            </p:cNvSpPr>
            <p:nvPr/>
          </p:nvSpPr>
          <p:spPr bwMode="auto">
            <a:xfrm flipV="1">
              <a:off x="6991350" y="5518150"/>
              <a:ext cx="304800" cy="3810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620" name="Text Box 132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223996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FF"/>
                  </a:solidFill>
                </a:rPr>
                <a:t>ACh, + / -</a:t>
              </a:r>
            </a:p>
            <a:p>
              <a:pPr algn="ctr" eaLnBrk="1" hangingPunct="1"/>
              <a:r>
                <a:rPr lang="en-US" sz="1600" b="1">
                  <a:solidFill>
                    <a:srgbClr val="0000FF"/>
                  </a:solidFill>
                </a:rPr>
                <a:t>muscarinic receptors</a:t>
              </a:r>
            </a:p>
          </p:txBody>
        </p:sp>
        <p:sp>
          <p:nvSpPr>
            <p:cNvPr id="63623" name="Text Box 135"/>
            <p:cNvSpPr txBox="1">
              <a:spLocks noChangeArrowheads="1"/>
            </p:cNvSpPr>
            <p:nvPr/>
          </p:nvSpPr>
          <p:spPr bwMode="auto">
            <a:xfrm>
              <a:off x="0" y="3505200"/>
              <a:ext cx="9144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00FF"/>
                  </a:solidFill>
                </a:rPr>
                <a:t>• </a:t>
              </a:r>
              <a:r>
                <a:rPr lang="en-US" sz="2000" dirty="0" err="1">
                  <a:solidFill>
                    <a:srgbClr val="0000FF"/>
                  </a:solidFill>
                </a:rPr>
                <a:t>Parasymp</a:t>
              </a:r>
              <a:r>
                <a:rPr lang="en-US" sz="2000" dirty="0">
                  <a:solidFill>
                    <a:srgbClr val="0000FF"/>
                  </a:solidFill>
                </a:rPr>
                <a:t>. </a:t>
              </a:r>
              <a:r>
                <a:rPr lang="en-US" sz="2000" dirty="0" err="1">
                  <a:solidFill>
                    <a:srgbClr val="0000FF"/>
                  </a:solidFill>
                </a:rPr>
                <a:t>postgangl</a:t>
              </a:r>
              <a:r>
                <a:rPr lang="en-US" sz="2000" dirty="0">
                  <a:solidFill>
                    <a:srgbClr val="0000FF"/>
                  </a:solidFill>
                </a:rPr>
                <a:t>. — </a:t>
              </a:r>
              <a:r>
                <a:rPr lang="en-US" sz="2000" dirty="0" err="1">
                  <a:solidFill>
                    <a:srgbClr val="0000FF"/>
                  </a:solidFill>
                </a:rPr>
                <a:t>ACh</a:t>
              </a:r>
              <a:r>
                <a:rPr lang="en-US" sz="2000" dirty="0">
                  <a:solidFill>
                    <a:srgbClr val="0000FF"/>
                  </a:solidFill>
                </a:rPr>
                <a:t> &amp; are excitatory (+) or inhibitory (-)</a:t>
              </a:r>
            </a:p>
          </p:txBody>
        </p:sp>
      </p:grpSp>
      <p:sp>
        <p:nvSpPr>
          <p:cNvPr id="8216" name="Text Box 228"/>
          <p:cNvSpPr txBox="1">
            <a:spLocks noChangeArrowheads="1"/>
          </p:cNvSpPr>
          <p:nvPr/>
        </p:nvSpPr>
        <p:spPr bwMode="auto">
          <a:xfrm>
            <a:off x="263525" y="1066800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Sympathetic</a:t>
            </a:r>
          </a:p>
        </p:txBody>
      </p:sp>
      <p:sp>
        <p:nvSpPr>
          <p:cNvPr id="8217" name="AutoShape 229" descr="Zig zag"/>
          <p:cNvSpPr>
            <a:spLocks noChangeArrowheads="1"/>
          </p:cNvSpPr>
          <p:nvPr/>
        </p:nvSpPr>
        <p:spPr bwMode="auto">
          <a:xfrm>
            <a:off x="720725" y="1905000"/>
            <a:ext cx="914400" cy="838200"/>
          </a:xfrm>
          <a:prstGeom prst="roundRect">
            <a:avLst>
              <a:gd name="adj" fmla="val 16667"/>
            </a:avLst>
          </a:prstGeom>
          <a:pattFill prst="zigZag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Oval 230" descr="Large confetti"/>
          <p:cNvSpPr>
            <a:spLocks noChangeArrowheads="1"/>
          </p:cNvSpPr>
          <p:nvPr/>
        </p:nvSpPr>
        <p:spPr bwMode="auto">
          <a:xfrm>
            <a:off x="2320925" y="1914525"/>
            <a:ext cx="1066800" cy="8382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219" name="Picture 231" descr="pic_intestine 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1838325"/>
            <a:ext cx="10033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20" name="Group 232"/>
          <p:cNvGrpSpPr>
            <a:grpSpLocks/>
          </p:cNvGrpSpPr>
          <p:nvPr/>
        </p:nvGrpSpPr>
        <p:grpSpPr bwMode="auto">
          <a:xfrm>
            <a:off x="1260475" y="2185988"/>
            <a:ext cx="1365250" cy="161925"/>
            <a:chOff x="724" y="1866"/>
            <a:chExt cx="1260" cy="96"/>
          </a:xfrm>
        </p:grpSpPr>
        <p:sp>
          <p:nvSpPr>
            <p:cNvPr id="8239" name="Line 233"/>
            <p:cNvSpPr>
              <a:spLocks noChangeShapeType="1"/>
            </p:cNvSpPr>
            <p:nvPr/>
          </p:nvSpPr>
          <p:spPr bwMode="auto">
            <a:xfrm>
              <a:off x="724" y="1936"/>
              <a:ext cx="115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0" name="Group 234"/>
            <p:cNvGrpSpPr>
              <a:grpSpLocks/>
            </p:cNvGrpSpPr>
            <p:nvPr/>
          </p:nvGrpSpPr>
          <p:grpSpPr bwMode="auto">
            <a:xfrm rot="1593903">
              <a:off x="1888" y="1866"/>
              <a:ext cx="96" cy="96"/>
              <a:chOff x="2208" y="3456"/>
              <a:chExt cx="96" cy="96"/>
            </a:xfrm>
          </p:grpSpPr>
          <p:sp>
            <p:nvSpPr>
              <p:cNvPr id="8241" name="Line 235"/>
              <p:cNvSpPr>
                <a:spLocks noChangeShapeType="1"/>
              </p:cNvSpPr>
              <p:nvPr/>
            </p:nvSpPr>
            <p:spPr bwMode="auto">
              <a:xfrm flipV="1">
                <a:off x="2208" y="3456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Line 236"/>
              <p:cNvSpPr>
                <a:spLocks noChangeShapeType="1"/>
              </p:cNvSpPr>
              <p:nvPr/>
            </p:nvSpPr>
            <p:spPr bwMode="auto">
              <a:xfrm>
                <a:off x="2208" y="355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21" name="Group 237"/>
          <p:cNvGrpSpPr>
            <a:grpSpLocks/>
          </p:cNvGrpSpPr>
          <p:nvPr/>
        </p:nvGrpSpPr>
        <p:grpSpPr bwMode="auto">
          <a:xfrm>
            <a:off x="949325" y="2043113"/>
            <a:ext cx="457200" cy="533400"/>
            <a:chOff x="816" y="2496"/>
            <a:chExt cx="288" cy="336"/>
          </a:xfrm>
        </p:grpSpPr>
        <p:sp>
          <p:nvSpPr>
            <p:cNvPr id="8237" name="AutoShape 238"/>
            <p:cNvSpPr>
              <a:spLocks noChangeArrowheads="1"/>
            </p:cNvSpPr>
            <p:nvPr/>
          </p:nvSpPr>
          <p:spPr bwMode="auto">
            <a:xfrm>
              <a:off x="816" y="2496"/>
              <a:ext cx="288" cy="336"/>
            </a:xfrm>
            <a:prstGeom prst="irregularSeal1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Oval 239"/>
            <p:cNvSpPr>
              <a:spLocks noChangeArrowheads="1"/>
            </p:cNvSpPr>
            <p:nvPr/>
          </p:nvSpPr>
          <p:spPr bwMode="auto">
            <a:xfrm>
              <a:off x="891" y="2625"/>
              <a:ext cx="82" cy="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22" name="Line 240"/>
          <p:cNvSpPr>
            <a:spLocks noChangeShapeType="1"/>
          </p:cNvSpPr>
          <p:nvPr/>
        </p:nvSpPr>
        <p:spPr bwMode="auto">
          <a:xfrm flipV="1">
            <a:off x="2930525" y="2295525"/>
            <a:ext cx="4149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23" name="Group 241"/>
          <p:cNvGrpSpPr>
            <a:grpSpLocks/>
          </p:cNvGrpSpPr>
          <p:nvPr/>
        </p:nvGrpSpPr>
        <p:grpSpPr bwMode="auto">
          <a:xfrm rot="1593903">
            <a:off x="7080250" y="2203450"/>
            <a:ext cx="241300" cy="150813"/>
            <a:chOff x="2208" y="3456"/>
            <a:chExt cx="96" cy="96"/>
          </a:xfrm>
        </p:grpSpPr>
        <p:sp>
          <p:nvSpPr>
            <p:cNvPr id="8235" name="Line 242"/>
            <p:cNvSpPr>
              <a:spLocks noChangeShapeType="1"/>
            </p:cNvSpPr>
            <p:nvPr/>
          </p:nvSpPr>
          <p:spPr bwMode="auto">
            <a:xfrm flipV="1">
              <a:off x="2208" y="3456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Line 243"/>
            <p:cNvSpPr>
              <a:spLocks noChangeShapeType="1"/>
            </p:cNvSpPr>
            <p:nvPr/>
          </p:nvSpPr>
          <p:spPr bwMode="auto">
            <a:xfrm>
              <a:off x="2208" y="355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4" name="Group 244"/>
          <p:cNvGrpSpPr>
            <a:grpSpLocks/>
          </p:cNvGrpSpPr>
          <p:nvPr/>
        </p:nvGrpSpPr>
        <p:grpSpPr bwMode="auto">
          <a:xfrm>
            <a:off x="2625725" y="2066925"/>
            <a:ext cx="457200" cy="533400"/>
            <a:chOff x="816" y="2496"/>
            <a:chExt cx="288" cy="336"/>
          </a:xfrm>
        </p:grpSpPr>
        <p:sp>
          <p:nvSpPr>
            <p:cNvPr id="8233" name="AutoShape 245"/>
            <p:cNvSpPr>
              <a:spLocks noChangeArrowheads="1"/>
            </p:cNvSpPr>
            <p:nvPr/>
          </p:nvSpPr>
          <p:spPr bwMode="auto">
            <a:xfrm>
              <a:off x="816" y="2496"/>
              <a:ext cx="288" cy="336"/>
            </a:xfrm>
            <a:prstGeom prst="irregularSeal1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Oval 246"/>
            <p:cNvSpPr>
              <a:spLocks noChangeArrowheads="1"/>
            </p:cNvSpPr>
            <p:nvPr/>
          </p:nvSpPr>
          <p:spPr bwMode="auto">
            <a:xfrm>
              <a:off x="891" y="2625"/>
              <a:ext cx="82" cy="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25" name="Group 254"/>
          <p:cNvGrpSpPr>
            <a:grpSpLocks/>
          </p:cNvGrpSpPr>
          <p:nvPr/>
        </p:nvGrpSpPr>
        <p:grpSpPr bwMode="auto">
          <a:xfrm>
            <a:off x="5826125" y="2133600"/>
            <a:ext cx="304800" cy="304800"/>
            <a:chOff x="3648" y="1488"/>
            <a:chExt cx="192" cy="192"/>
          </a:xfrm>
        </p:grpSpPr>
        <p:sp>
          <p:nvSpPr>
            <p:cNvPr id="8230" name="AutoShape 255"/>
            <p:cNvSpPr>
              <a:spLocks noChangeArrowheads="1"/>
            </p:cNvSpPr>
            <p:nvPr/>
          </p:nvSpPr>
          <p:spPr bwMode="auto">
            <a:xfrm>
              <a:off x="3674" y="1530"/>
              <a:ext cx="144" cy="96"/>
            </a:xfrm>
            <a:prstGeom prst="parallelogram">
              <a:avLst>
                <a:gd name="adj" fmla="val 53125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1" name="Line 256"/>
            <p:cNvSpPr>
              <a:spLocks noChangeShapeType="1"/>
            </p:cNvSpPr>
            <p:nvPr/>
          </p:nvSpPr>
          <p:spPr bwMode="auto">
            <a:xfrm flipV="1">
              <a:off x="3648" y="148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257"/>
            <p:cNvSpPr>
              <a:spLocks noChangeShapeType="1"/>
            </p:cNvSpPr>
            <p:nvPr/>
          </p:nvSpPr>
          <p:spPr bwMode="auto">
            <a:xfrm flipV="1">
              <a:off x="3744" y="148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746" name="Text Box 258"/>
          <p:cNvSpPr txBox="1">
            <a:spLocks noChangeArrowheads="1"/>
          </p:cNvSpPr>
          <p:nvPr/>
        </p:nvSpPr>
        <p:spPr bwMode="auto">
          <a:xfrm>
            <a:off x="0" y="38862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• Excitation or inhibition is a receptor-dependent &amp; receptor-mediated response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47638" y="5867400"/>
            <a:ext cx="5010150" cy="845634"/>
            <a:chOff x="147638" y="5867400"/>
            <a:chExt cx="5010150" cy="845634"/>
          </a:xfrm>
        </p:grpSpPr>
        <p:sp>
          <p:nvSpPr>
            <p:cNvPr id="66" name="Rounded Rectangle 65"/>
            <p:cNvSpPr/>
            <p:nvPr/>
          </p:nvSpPr>
          <p:spPr>
            <a:xfrm>
              <a:off x="152400" y="5867400"/>
              <a:ext cx="4999463" cy="84563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47" name="Text Box 259"/>
            <p:cNvSpPr txBox="1">
              <a:spLocks noChangeArrowheads="1"/>
            </p:cNvSpPr>
            <p:nvPr/>
          </p:nvSpPr>
          <p:spPr bwMode="auto">
            <a:xfrm>
              <a:off x="147638" y="5867400"/>
              <a:ext cx="5010150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/>
                <a:t>Potential for pharmacologic</a:t>
              </a:r>
            </a:p>
            <a:p>
              <a:pPr algn="ctr">
                <a:defRPr/>
              </a:pPr>
              <a:r>
                <a:rPr lang="en-US" dirty="0"/>
                <a:t>modulation of autonomic responses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0" y="1371600"/>
            <a:ext cx="9144000" cy="3810000"/>
            <a:chOff x="0" y="1371600"/>
            <a:chExt cx="9144000" cy="3810000"/>
          </a:xfrm>
        </p:grpSpPr>
        <p:sp>
          <p:nvSpPr>
            <p:cNvPr id="63554" name="Line 66"/>
            <p:cNvSpPr>
              <a:spLocks noChangeShapeType="1"/>
            </p:cNvSpPr>
            <p:nvPr/>
          </p:nvSpPr>
          <p:spPr bwMode="auto">
            <a:xfrm>
              <a:off x="5181600" y="4800600"/>
              <a:ext cx="304800" cy="3810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dist="25400" dir="54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55" name="Text Box 67"/>
            <p:cNvSpPr txBox="1">
              <a:spLocks noChangeArrowheads="1"/>
            </p:cNvSpPr>
            <p:nvPr/>
          </p:nvSpPr>
          <p:spPr bwMode="auto">
            <a:xfrm>
              <a:off x="4495800" y="4419600"/>
              <a:ext cx="9953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00FF"/>
                  </a:solidFill>
                </a:rPr>
                <a:t>ACh, +</a:t>
              </a:r>
            </a:p>
          </p:txBody>
        </p:sp>
        <p:sp>
          <p:nvSpPr>
            <p:cNvPr id="63621" name="Text Box 133"/>
            <p:cNvSpPr txBox="1">
              <a:spLocks noChangeArrowheads="1"/>
            </p:cNvSpPr>
            <p:nvPr/>
          </p:nvSpPr>
          <p:spPr bwMode="auto">
            <a:xfrm>
              <a:off x="0" y="2743200"/>
              <a:ext cx="9144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FF"/>
                  </a:solidFill>
                </a:rPr>
                <a:t>• All preganglionics release acetylcholine (ACh) &amp; are excitatory (+)</a:t>
              </a:r>
            </a:p>
          </p:txBody>
        </p:sp>
        <p:sp>
          <p:nvSpPr>
            <p:cNvPr id="63748" name="Line 260"/>
            <p:cNvSpPr>
              <a:spLocks noChangeShapeType="1"/>
            </p:cNvSpPr>
            <p:nvPr/>
          </p:nvSpPr>
          <p:spPr bwMode="auto">
            <a:xfrm>
              <a:off x="2514600" y="1752600"/>
              <a:ext cx="304800" cy="38100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dist="25400" dir="5400000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749" name="Text Box 261"/>
            <p:cNvSpPr txBox="1">
              <a:spLocks noChangeArrowheads="1"/>
            </p:cNvSpPr>
            <p:nvPr/>
          </p:nvSpPr>
          <p:spPr bwMode="auto">
            <a:xfrm>
              <a:off x="1828800" y="1371600"/>
              <a:ext cx="9953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 dirty="0" err="1">
                  <a:solidFill>
                    <a:srgbClr val="0000FF"/>
                  </a:solidFill>
                </a:rPr>
                <a:t>ACh</a:t>
              </a:r>
              <a:r>
                <a:rPr lang="en-US" sz="2000" b="1" dirty="0">
                  <a:solidFill>
                    <a:srgbClr val="0000FF"/>
                  </a:solidFill>
                </a:rPr>
                <a:t>, +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54038" y="39688"/>
            <a:ext cx="81248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 of the Autonomic Nervous System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Differences between Sympathetic &amp; Parasympathetic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600200" y="838200"/>
            <a:ext cx="593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u="sng"/>
              <a:t>Target Tissues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5029200" y="1295400"/>
            <a:ext cx="2625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Parasympathetic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447800" y="1295400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Sympathetic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8600" y="1752600"/>
            <a:ext cx="8229600" cy="1187450"/>
            <a:chOff x="228600" y="1752600"/>
            <a:chExt cx="8229600" cy="1187450"/>
          </a:xfrm>
        </p:grpSpPr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228600" y="1752600"/>
              <a:ext cx="44196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• Organs of head, neck, 	trunk, &amp; external genitalia</a:t>
              </a:r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4495800" y="1752600"/>
              <a:ext cx="3962400" cy="118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• Organs of head, neck, 	trunk, &amp; external genitalia</a:t>
              </a:r>
            </a:p>
            <a:p>
              <a:pPr eaLnBrk="1" hangingPunct="1"/>
              <a:endParaRPr lang="en-US"/>
            </a:p>
          </p:txBody>
        </p:sp>
      </p:grp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228600" y="2514600"/>
            <a:ext cx="4419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• Adrenal medulla</a:t>
            </a:r>
          </a:p>
          <a:p>
            <a:pPr eaLnBrk="1" hangingPunct="1"/>
            <a:r>
              <a:rPr lang="en-US"/>
              <a:t>• Sweat glands in skin</a:t>
            </a:r>
          </a:p>
          <a:p>
            <a:pPr eaLnBrk="1" hangingPunct="1"/>
            <a:r>
              <a:rPr lang="en-US"/>
              <a:t>• Arrector muscles of hair</a:t>
            </a:r>
          </a:p>
          <a:p>
            <a:pPr eaLnBrk="1" hangingPunct="1"/>
            <a:r>
              <a:rPr lang="en-US"/>
              <a:t>• </a:t>
            </a:r>
            <a:r>
              <a:rPr lang="en-US" i="1"/>
              <a:t>ALL</a:t>
            </a:r>
            <a:r>
              <a:rPr lang="en-US"/>
              <a:t> vascular smooth muscle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838200" y="4419600"/>
            <a:ext cx="762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» Sympathetic system is distributed to essentially all 	tissues (because of vascular smooth muscle)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838200" y="5334000"/>
            <a:ext cx="762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» Parasympathetic system never reaches limbs or 	body wall (except for external genitalia)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/>
      <p:bldP spid="64523" grpId="0"/>
      <p:bldP spid="645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lum06-13-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b="4074"/>
          <a:stretch>
            <a:fillRect/>
          </a:stretch>
        </p:blipFill>
        <p:spPr bwMode="auto">
          <a:xfrm>
            <a:off x="3130550" y="0"/>
            <a:ext cx="6013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 of ANS</a:t>
            </a:r>
            <a:endParaRPr 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4572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u="sng"/>
              <a:t>Functional Differences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914400" y="1219200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Sympathetic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60325" y="1611313"/>
            <a:ext cx="344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• “Fight or flight”</a:t>
            </a:r>
          </a:p>
          <a:p>
            <a:pPr eaLnBrk="1" hangingPunct="1"/>
            <a:r>
              <a:rPr lang="en-US" sz="2000" dirty="0"/>
              <a:t>• Catabolic (expend energy)</a:t>
            </a: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533400" y="2667000"/>
            <a:ext cx="2625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Parasympathetic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0" y="3048000"/>
            <a:ext cx="3444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• “Feed &amp; breed”, “rest &amp; 	digest”</a:t>
            </a:r>
          </a:p>
          <a:p>
            <a:pPr eaLnBrk="1" hangingPunct="1"/>
            <a:r>
              <a:rPr lang="en-US" sz="2000"/>
              <a:t>• Homeostasis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152400" y="4572000"/>
            <a:ext cx="3505200" cy="1320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1"/>
                </a:solidFill>
              </a:rPr>
              <a:t>» Dual </a:t>
            </a:r>
            <a:r>
              <a:rPr lang="en-US" sz="2000" dirty="0" err="1">
                <a:solidFill>
                  <a:schemeClr val="bg1"/>
                </a:solidFill>
              </a:rPr>
              <a:t>innervation</a:t>
            </a:r>
            <a:r>
              <a:rPr lang="en-US" sz="2000" dirty="0">
                <a:solidFill>
                  <a:schemeClr val="bg1"/>
                </a:solidFill>
              </a:rPr>
              <a:t> of many organs — having a brake and an accelerator provides more 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4770</TotalTime>
  <Words>1029</Words>
  <Application>Microsoft Office PowerPoint</Application>
  <PresentationFormat>On-screen Show (4:3)</PresentationFormat>
  <Paragraphs>325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Witmer</dc:creator>
  <cp:lastModifiedBy>Witmer, Lawrence</cp:lastModifiedBy>
  <cp:revision>259</cp:revision>
  <dcterms:created xsi:type="dcterms:W3CDTF">2000-11-03T15:53:30Z</dcterms:created>
  <dcterms:modified xsi:type="dcterms:W3CDTF">2017-07-10T16:12:37Z</dcterms:modified>
</cp:coreProperties>
</file>